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9" r:id="rId3"/>
    <p:sldId id="280" r:id="rId4"/>
    <p:sldId id="296" r:id="rId5"/>
    <p:sldId id="297" r:id="rId6"/>
    <p:sldId id="298" r:id="rId7"/>
    <p:sldId id="299" r:id="rId8"/>
    <p:sldId id="300" r:id="rId9"/>
    <p:sldId id="301" r:id="rId10"/>
    <p:sldId id="302" r:id="rId11"/>
    <p:sldId id="312" r:id="rId12"/>
    <p:sldId id="303" r:id="rId13"/>
    <p:sldId id="304" r:id="rId14"/>
    <p:sldId id="305" r:id="rId15"/>
    <p:sldId id="306" r:id="rId16"/>
    <p:sldId id="307" r:id="rId17"/>
    <p:sldId id="308" r:id="rId18"/>
    <p:sldId id="309" r:id="rId19"/>
    <p:sldId id="310" r:id="rId20"/>
    <p:sldId id="291" r:id="rId21"/>
    <p:sldId id="292" r:id="rId22"/>
    <p:sldId id="293" r:id="rId23"/>
    <p:sldId id="294" r:id="rId24"/>
    <p:sldId id="295" r:id="rId25"/>
    <p:sldId id="311" r:id="rId26"/>
    <p:sldId id="258"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384"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39279934-79E6-465E-9FA9-0B4AE9C6E54C}" type="datetimeFigureOut">
              <a:rPr lang="en-US"/>
              <a:pPr>
                <a:defRPr/>
              </a:pPr>
              <a:t>4/4/11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0E10C6DD-AD62-4833-99C8-52F9A9B235DD}" type="slidenum">
              <a:rPr lang="en-US"/>
              <a:pPr>
                <a:defRPr/>
              </a:pPr>
              <a:t>‹#›</a:t>
            </a:fld>
            <a:endParaRPr lang="en-US"/>
          </a:p>
        </p:txBody>
      </p:sp>
    </p:spTree>
    <p:extLst>
      <p:ext uri="{BB962C8B-B14F-4D97-AF65-F5344CB8AC3E}">
        <p14:creationId xmlns:p14="http://schemas.microsoft.com/office/powerpoint/2010/main" val="24227769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E10C6DD-AD62-4833-99C8-52F9A9B235DD}"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E10C6DD-AD62-4833-99C8-52F9A9B235DD}"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E10C6DD-AD62-4833-99C8-52F9A9B235DD}"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E10C6DD-AD62-4833-99C8-52F9A9B235DD}"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(Because the available data comes from the Census Bureau, whose definition of “nonwhite” excludes many Latinos, the researchers were unable to include Latino farmers within its people of color analysis.) Even in counties where people of color are the majority, researchers estimate that at a minimum, almost 95 percent of agriculture subsidies “are going to farms with white operators.”</a:t>
            </a:r>
          </a:p>
          <a:p>
            <a:pPr eaLnBrk="1" hangingPunct="1"/>
            <a:r>
              <a:rPr lang="en-US" smtClean="0"/>
              <a:t>Federal crop subsidies go to commodity crops like corn, cotton and rice that require large farms, and most large farms in the U.S. are white-owned. So even when USDA dollars move to counties where people of color are the majority, they largely end up in the hands of the white landowning minority. The report by the Southern Rural Development Initiative put it bluntly: “USDA perpetuates the legacy of the Deep South’s anachronistic, inequitable economy through its agricultural subsidy programs.”</a:t>
            </a:r>
          </a:p>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E10C6DD-AD62-4833-99C8-52F9A9B235DD}"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388DDA2-91C6-462F-91A1-AC288303B994}" type="slidenum">
              <a:rPr lang="en-US" smtClean="0">
                <a:latin typeface="Arial" pitchFamily="34" charset="0"/>
              </a:rPr>
              <a:pPr/>
              <a:t>15</a:t>
            </a:fld>
            <a:endParaRPr 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E10C6DD-AD62-4833-99C8-52F9A9B235DD}"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E10C6DD-AD62-4833-99C8-52F9A9B235DD}"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E10C6DD-AD62-4833-99C8-52F9A9B235DD}"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E10C6DD-AD62-4833-99C8-52F9A9B235DD}"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E10C6DD-AD62-4833-99C8-52F9A9B235DD}"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BC29E97-05A2-4738-BA02-F275D129B7D4}" type="slidenum">
              <a:rPr lang="en-US" smtClean="0">
                <a:latin typeface="Arial" pitchFamily="34" charset="0"/>
              </a:rPr>
              <a:pPr/>
              <a:t>20</a:t>
            </a:fld>
            <a:endParaRPr lang="en-US" smtClean="0">
              <a:latin typeface="Arial" pitchFamily="34" charset="0"/>
            </a:endParaRPr>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07A9E06-C040-4A32-A936-5C32522F93AC}" type="slidenum">
              <a:rPr lang="en-US" smtClean="0">
                <a:latin typeface="Arial" pitchFamily="34" charset="0"/>
              </a:rPr>
              <a:pPr/>
              <a:t>21</a:t>
            </a:fld>
            <a:endParaRPr lang="en-US" smtClean="0">
              <a:latin typeface="Arial"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A5407BC-6546-4264-851E-1A77A85FBD12}" type="slidenum">
              <a:rPr lang="en-US" smtClean="0">
                <a:latin typeface="Arial" pitchFamily="34" charset="0"/>
              </a:rPr>
              <a:pPr/>
              <a:t>22</a:t>
            </a:fld>
            <a:endParaRPr lang="en-US" smtClean="0">
              <a:latin typeface="Arial" pitchFamily="34" charset="0"/>
            </a:endParaRPr>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F392AFF-26C6-4878-BB22-86C20A789DB2}" type="slidenum">
              <a:rPr lang="en-US" smtClean="0">
                <a:latin typeface="Arial" pitchFamily="34" charset="0"/>
              </a:rPr>
              <a:pPr/>
              <a:t>23</a:t>
            </a:fld>
            <a:endParaRPr lang="en-US" smtClean="0">
              <a:latin typeface="Arial" pitchFamily="34" charset="0"/>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2F6C8FF-4B0D-4440-B529-A845E929D25D}" type="slidenum">
              <a:rPr lang="en-US" smtClean="0">
                <a:latin typeface="Arial" pitchFamily="34" charset="0"/>
              </a:rPr>
              <a:pPr/>
              <a:t>24</a:t>
            </a:fld>
            <a:endParaRPr lang="en-US" smtClean="0">
              <a:latin typeface="Arial" pitchFamily="34" charset="0"/>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E10C6DD-AD62-4833-99C8-52F9A9B235DD}"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E10C6DD-AD62-4833-99C8-52F9A9B235DD}" type="slidenum">
              <a:rPr lang="en-US" smtClean="0"/>
              <a:pPr>
                <a:defRPr/>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E10C6DD-AD62-4833-99C8-52F9A9B235DD}"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It’s been said that The Farm Bill  should be re-named </a:t>
            </a:r>
            <a:r>
              <a:rPr lang="en-US" b="1" smtClean="0"/>
              <a:t>The Food Bill</a:t>
            </a:r>
            <a:r>
              <a:rPr lang="en-US" smtClean="0"/>
              <a:t>, because it influences what we eat every day  — from the cost, quality and availability of food, to the tools available to communities to protect farm and ranch land.</a:t>
            </a:r>
          </a:p>
          <a:p>
            <a:pPr eaLnBrk="1" hangingPunct="1">
              <a:spcBef>
                <a:spcPct val="0"/>
              </a:spcBef>
            </a:pPr>
            <a:endParaRPr lang="en-US"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C7A997-F10C-48E6-81F8-0327B2845434}" type="slidenum">
              <a:rPr lang="en-US" smtClean="0">
                <a:latin typeface="Arial" pitchFamily="34" charset="0"/>
              </a:rPr>
              <a:pPr/>
              <a:t>4</a:t>
            </a:fld>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E10C6DD-AD62-4833-99C8-52F9A9B235DD}"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E10C6DD-AD62-4833-99C8-52F9A9B235DD}"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The 2008 Farm Bill, the Food, Conservation, and Energy Act, was notable in its response to the increased awareness of Americans about the provenience of their food as well as the environmental costs, inequities, and health impacts of our food system. Below are local and healthy food initiatives included in various Titles, with estimated costs:</a:t>
            </a:r>
          </a:p>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E10C6DD-AD62-4833-99C8-52F9A9B235DD}"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E10C6DD-AD62-4833-99C8-52F9A9B235DD}"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fld id="{624EEA3A-2133-458F-91C5-A6CEA9162847}" type="datetimeFigureOut">
              <a:rPr lang="en-US"/>
              <a:pPr>
                <a:defRPr/>
              </a:pPr>
              <a:t>4/4/11</a:t>
            </a:fld>
            <a:endParaRPr lang="en-US"/>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A96945BE-3CE9-48B7-85ED-87AA6999CC6E}"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C7CAB2A-FEA3-4B56-BB2D-A9BA2CE3D19E}" type="datetimeFigureOut">
              <a:rPr lang="en-US"/>
              <a:pPr>
                <a:defRPr/>
              </a:pPr>
              <a:t>4/4/11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2A35CB2-5EA0-496D-A458-CC5FB0A2219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F74DE96-4109-48A4-9881-D0ABDB191792}" type="datetimeFigureOut">
              <a:rPr lang="en-US"/>
              <a:pPr>
                <a:defRPr/>
              </a:pPr>
              <a:t>4/4/11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24524C4-2E60-4184-8D2B-E7249878720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74676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491706C-52D3-41B4-9B95-0EC19E6A5E31}" type="datetimeFigureOut">
              <a:rPr lang="en-US"/>
              <a:pPr>
                <a:defRPr/>
              </a:pPr>
              <a:t>4/4/11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713A8984-BB5E-4E3C-9A3C-B93BA1FD06C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fld id="{40747571-FAA5-4D1C-8B17-EA537E28C488}" type="datetimeFigureOut">
              <a:rPr lang="en-US"/>
              <a:pPr>
                <a:defRPr/>
              </a:pPr>
              <a:t>4/4/11</a:t>
            </a:fld>
            <a:endParaRPr lang="en-US"/>
          </a:p>
        </p:txBody>
      </p:sp>
      <p:sp>
        <p:nvSpPr>
          <p:cNvPr id="5" name="Slide Number Placeholder 8"/>
          <p:cNvSpPr>
            <a:spLocks noGrp="1"/>
          </p:cNvSpPr>
          <p:nvPr>
            <p:ph type="sldNum" sz="quarter" idx="11"/>
          </p:nvPr>
        </p:nvSpPr>
        <p:spPr/>
        <p:txBody>
          <a:bodyPr rtlCol="0"/>
          <a:lstStyle>
            <a:lvl1pPr>
              <a:defRPr/>
            </a:lvl1pPr>
          </a:lstStyle>
          <a:p>
            <a:pPr>
              <a:defRPr/>
            </a:pPr>
            <a:fld id="{58CDB099-E4FE-4379-9B20-B45086996157}" type="slidenum">
              <a:rPr lang="en-US"/>
              <a:pPr>
                <a:defRPr/>
              </a:pPr>
              <a:t>‹#›</a:t>
            </a:fld>
            <a:endParaRPr lang="en-US"/>
          </a:p>
        </p:txBody>
      </p:sp>
      <p:sp>
        <p:nvSpPr>
          <p:cNvPr id="6" name="Footer Placeholder 9"/>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6C96507E-E4F3-45EA-8D6B-8012016E9BC0}" type="datetimeFigureOut">
              <a:rPr lang="en-US"/>
              <a:pPr>
                <a:defRPr/>
              </a:pPr>
              <a:t>4/4/11</a:t>
            </a:fld>
            <a:endParaRPr lang="en-US"/>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EC15DBBF-EEE9-4B29-A89E-D4F83EE92301}"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4AA20712-083E-476F-A3BA-E92DB76100F3}" type="datetimeFigureOut">
              <a:rPr lang="en-US"/>
              <a:pPr>
                <a:defRPr/>
              </a:pPr>
              <a:t>4/4/11</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76449E45-B683-4BF2-A688-CDCAAC44CC3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fld id="{72384D42-3597-4ECA-B240-8796840A7DA4}" type="datetimeFigureOut">
              <a:rPr lang="en-US"/>
              <a:pPr>
                <a:defRPr/>
              </a:pPr>
              <a:t>4/4/11</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622DC211-60FE-4BB0-A463-286AC0A2773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fld id="{E9B22B73-785D-4668-B5D2-04F1955F1EB2}" type="datetimeFigureOut">
              <a:rPr lang="en-US"/>
              <a:pPr>
                <a:defRPr/>
              </a:pPr>
              <a:t>4/4/11</a:t>
            </a:fld>
            <a:endParaRPr lang="en-US"/>
          </a:p>
        </p:txBody>
      </p:sp>
      <p:sp>
        <p:nvSpPr>
          <p:cNvPr id="4" name="Slide Number Placeholder 6"/>
          <p:cNvSpPr>
            <a:spLocks noGrp="1"/>
          </p:cNvSpPr>
          <p:nvPr>
            <p:ph type="sldNum" sz="quarter" idx="11"/>
          </p:nvPr>
        </p:nvSpPr>
        <p:spPr/>
        <p:txBody>
          <a:bodyPr rtlCol="0"/>
          <a:lstStyle>
            <a:lvl1pPr>
              <a:defRPr/>
            </a:lvl1pPr>
          </a:lstStyle>
          <a:p>
            <a:pPr>
              <a:defRPr/>
            </a:pPr>
            <a:fld id="{BD4663CA-D7C9-46D5-B15B-CCD4F0EAA8FC}" type="slidenum">
              <a:rPr lang="en-US"/>
              <a:pPr>
                <a:defRPr/>
              </a:pPr>
              <a:t>‹#›</a:t>
            </a:fld>
            <a:endParaRPr lang="en-US"/>
          </a:p>
        </p:txBody>
      </p:sp>
      <p:sp>
        <p:nvSpPr>
          <p:cNvPr id="5" name="Footer Placeholder 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851A301A-3522-436D-9A86-47A89FFC11EB}" type="datetimeFigureOut">
              <a:rPr lang="en-US"/>
              <a:pPr>
                <a:defRPr/>
              </a:pPr>
              <a:t>4/4/11</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48D94163-DDDA-47E8-BEDF-3A2A0D17B1F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7" name="Straight Connector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Straight Connector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traight Connector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fld id="{D23D15E1-169F-4E39-874C-D29DC815B2D2}" type="datetimeFigureOut">
              <a:rPr lang="en-US"/>
              <a:pPr>
                <a:defRPr/>
              </a:pPr>
              <a:t>4/4/11</a:t>
            </a:fld>
            <a:endParaRPr lang="en-US"/>
          </a:p>
        </p:txBody>
      </p:sp>
      <p:sp>
        <p:nvSpPr>
          <p:cNvPr id="13" name="Slide Number Placeholder 21"/>
          <p:cNvSpPr>
            <a:spLocks noGrp="1"/>
          </p:cNvSpPr>
          <p:nvPr>
            <p:ph type="sldNum" sz="quarter" idx="11"/>
          </p:nvPr>
        </p:nvSpPr>
        <p:spPr/>
        <p:txBody>
          <a:bodyPr rtlCol="0"/>
          <a:lstStyle>
            <a:lvl1pPr>
              <a:defRPr/>
            </a:lvl1pPr>
          </a:lstStyle>
          <a:p>
            <a:pPr>
              <a:defRPr/>
            </a:pPr>
            <a:fld id="{F484116F-A9A2-4CED-88CA-0975B545DFF9}" type="slidenum">
              <a:rPr lang="en-US"/>
              <a:pPr>
                <a:defRPr/>
              </a:pPr>
              <a:t>‹#›</a:t>
            </a:fld>
            <a:endParaRPr lang="en-US"/>
          </a:p>
        </p:txBody>
      </p:sp>
      <p:sp>
        <p:nvSpPr>
          <p:cNvPr id="14" name="Footer Placeholder 22"/>
          <p:cNvSpPr>
            <a:spLocks noGrp="1"/>
          </p:cNvSpPr>
          <p:nvPr>
            <p:ph type="ftr" sz="quarter" idx="12"/>
          </p:nvPr>
        </p:nvSpPr>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Straight Connector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traight Connector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1" name="Straight Connector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fld id="{28A34302-0B75-4A79-8962-B3EF39595CC3}" type="datetimeFigureOut">
              <a:rPr lang="en-US"/>
              <a:pPr>
                <a:defRPr/>
              </a:pPr>
              <a:t>4/4/11</a:t>
            </a:fld>
            <a:endParaRPr lang="en-US"/>
          </a:p>
        </p:txBody>
      </p:sp>
      <p:sp>
        <p:nvSpPr>
          <p:cNvPr id="13" name="Slide Number Placeholder 17"/>
          <p:cNvSpPr>
            <a:spLocks noGrp="1"/>
          </p:cNvSpPr>
          <p:nvPr>
            <p:ph type="sldNum" sz="quarter" idx="11"/>
          </p:nvPr>
        </p:nvSpPr>
        <p:spPr/>
        <p:txBody>
          <a:bodyPr rtlCol="0"/>
          <a:lstStyle>
            <a:lvl1pPr>
              <a:defRPr/>
            </a:lvl1pPr>
          </a:lstStyle>
          <a:p>
            <a:pPr>
              <a:defRPr/>
            </a:pPr>
            <a:fld id="{15F88F08-E737-433F-A545-3C7B39EFF703}" type="slidenum">
              <a:rPr lang="en-US"/>
              <a:pPr>
                <a:defRPr/>
              </a:pPr>
              <a:t>‹#›</a:t>
            </a:fld>
            <a:endParaRPr lang="en-US"/>
          </a:p>
        </p:txBody>
      </p:sp>
      <p:sp>
        <p:nvSpPr>
          <p:cNvPr id="14" name="Footer Placeholder 20"/>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2052" name="Text Placeholder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a:defRPr/>
            </a:pPr>
            <a:fld id="{F018F59B-9B77-4DA7-A175-352D942261FB}" type="datetimeFigureOut">
              <a:rPr lang="en-US"/>
              <a:pPr>
                <a:defRPr/>
              </a:pPr>
              <a:t>4/4/11</a:t>
            </a:fld>
            <a:endParaRPr lang="en-US"/>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defRPr>
            </a:lvl1pPr>
          </a:lstStyle>
          <a:p>
            <a:pPr>
              <a:defRPr/>
            </a:pP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a:solidFill>
                  <a:srgbClr val="FFFFFF"/>
                </a:solidFill>
                <a:latin typeface="+mn-lt"/>
              </a:defRPr>
            </a:lvl1pPr>
          </a:lstStyle>
          <a:p>
            <a:pPr>
              <a:defRPr/>
            </a:pPr>
            <a:fld id="{9AD29218-B045-4E27-89CD-ACA1CF23669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67" r:id="rId4"/>
    <p:sldLayoutId id="2147483768" r:id="rId5"/>
    <p:sldLayoutId id="2147483776" r:id="rId6"/>
    <p:sldLayoutId id="2147483769" r:id="rId7"/>
    <p:sldLayoutId id="2147483777" r:id="rId8"/>
    <p:sldLayoutId id="2147483778" r:id="rId9"/>
    <p:sldLayoutId id="2147483770" r:id="rId10"/>
    <p:sldLayoutId id="2147483771" r:id="rId11"/>
    <p:sldLayoutId id="2147483772" r:id="rId12"/>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jpeg"/><Relationship Id="rId6" Type="http://schemas.openxmlformats.org/officeDocument/2006/relationships/image" Target="../media/image5.wm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hyperlink" Target="http://www.ruralco.org" TargetMode="External"/><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oleObject" Target="???" TargetMode="External"/><Relationship Id="rId5" Type="http://schemas.openxmlformats.org/officeDocument/2006/relationships/image" Target="../media/image23.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hyperlink" Target="http://ruralco.org/" TargetMode="External"/><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p:cNvPicPr>
            <a:picLocks noChangeAspect="1" noChangeArrowheads="1"/>
          </p:cNvPicPr>
          <p:nvPr/>
        </p:nvPicPr>
        <p:blipFill>
          <a:blip r:embed="rId3" cstate="print"/>
          <a:srcRect/>
          <a:stretch>
            <a:fillRect/>
          </a:stretch>
        </p:blipFill>
        <p:spPr bwMode="auto">
          <a:xfrm>
            <a:off x="228600" y="457200"/>
            <a:ext cx="4545013" cy="1428750"/>
          </a:xfrm>
          <a:prstGeom prst="rect">
            <a:avLst/>
          </a:prstGeom>
          <a:noFill/>
          <a:ln w="9525">
            <a:noFill/>
            <a:miter lim="800000"/>
            <a:headEnd/>
            <a:tailEnd/>
          </a:ln>
        </p:spPr>
      </p:pic>
      <p:pic>
        <p:nvPicPr>
          <p:cNvPr id="9219" name="Picture 6" descr="The Center for Media Justice"/>
          <p:cNvPicPr>
            <a:picLocks noChangeAspect="1" noChangeArrowheads="1"/>
          </p:cNvPicPr>
          <p:nvPr/>
        </p:nvPicPr>
        <p:blipFill>
          <a:blip r:embed="rId4" cstate="print"/>
          <a:srcRect/>
          <a:stretch>
            <a:fillRect/>
          </a:stretch>
        </p:blipFill>
        <p:spPr bwMode="auto">
          <a:xfrm>
            <a:off x="5181600" y="1905000"/>
            <a:ext cx="2611438" cy="990600"/>
          </a:xfrm>
          <a:prstGeom prst="rect">
            <a:avLst/>
          </a:prstGeom>
          <a:noFill/>
          <a:ln w="9525">
            <a:noFill/>
            <a:miter lim="800000"/>
            <a:headEnd/>
            <a:tailEnd/>
          </a:ln>
        </p:spPr>
      </p:pic>
      <p:pic>
        <p:nvPicPr>
          <p:cNvPr id="9220" name="Picture 5" descr="PI logo.JPG"/>
          <p:cNvPicPr>
            <a:picLocks noChangeAspect="1"/>
          </p:cNvPicPr>
          <p:nvPr/>
        </p:nvPicPr>
        <p:blipFill>
          <a:blip r:embed="rId5" cstate="print"/>
          <a:srcRect/>
          <a:stretch>
            <a:fillRect/>
          </a:stretch>
        </p:blipFill>
        <p:spPr bwMode="auto">
          <a:xfrm>
            <a:off x="5257800" y="4876800"/>
            <a:ext cx="2392363" cy="895350"/>
          </a:xfrm>
          <a:prstGeom prst="rect">
            <a:avLst/>
          </a:prstGeom>
          <a:noFill/>
          <a:ln w="9525">
            <a:noFill/>
            <a:miter lim="800000"/>
            <a:headEnd/>
            <a:tailEnd/>
          </a:ln>
        </p:spPr>
      </p:pic>
      <p:pic>
        <p:nvPicPr>
          <p:cNvPr id="9221" name="Picture 6"/>
          <p:cNvPicPr>
            <a:picLocks noChangeAspect="1" noChangeArrowheads="1"/>
          </p:cNvPicPr>
          <p:nvPr/>
        </p:nvPicPr>
        <p:blipFill>
          <a:blip r:embed="rId6" cstate="print"/>
          <a:srcRect/>
          <a:stretch>
            <a:fillRect/>
          </a:stretch>
        </p:blipFill>
        <p:spPr bwMode="auto">
          <a:xfrm>
            <a:off x="2590800" y="3276600"/>
            <a:ext cx="2617788" cy="1433513"/>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8" descr="produce"/>
          <p:cNvPicPr>
            <a:picLocks noChangeAspect="1" noChangeArrowheads="1"/>
          </p:cNvPicPr>
          <p:nvPr/>
        </p:nvPicPr>
        <p:blipFill>
          <a:blip r:embed="rId3" cstate="print">
            <a:lum bright="70000" contrast="-70000"/>
          </a:blip>
          <a:srcRect/>
          <a:stretch>
            <a:fillRect/>
          </a:stretch>
        </p:blipFill>
        <p:spPr bwMode="auto">
          <a:xfrm>
            <a:off x="381000" y="352425"/>
            <a:ext cx="7543800" cy="5668963"/>
          </a:xfrm>
          <a:prstGeom prst="rect">
            <a:avLst/>
          </a:prstGeom>
          <a:noFill/>
          <a:ln w="28575">
            <a:noFill/>
            <a:miter lim="800000"/>
            <a:headEnd/>
            <a:tailEnd/>
          </a:ln>
        </p:spPr>
      </p:pic>
      <p:sp>
        <p:nvSpPr>
          <p:cNvPr id="2" name="Title 1"/>
          <p:cNvSpPr>
            <a:spLocks noGrp="1"/>
          </p:cNvSpPr>
          <p:nvPr>
            <p:ph type="title"/>
          </p:nvPr>
        </p:nvSpPr>
        <p:spPr/>
        <p:txBody>
          <a:bodyPr/>
          <a:lstStyle/>
          <a:p>
            <a:pPr>
              <a:defRPr/>
            </a:pPr>
            <a:r>
              <a:rPr lang="en-US" sz="2800" dirty="0" smtClean="0"/>
              <a:t/>
            </a:r>
            <a:br>
              <a:rPr lang="en-US" sz="2800" dirty="0" smtClean="0"/>
            </a:br>
            <a:endParaRPr lang="en-US" sz="2800" dirty="0"/>
          </a:p>
        </p:txBody>
      </p:sp>
      <p:sp>
        <p:nvSpPr>
          <p:cNvPr id="18436" name="Content Placeholder 2"/>
          <p:cNvSpPr>
            <a:spLocks noGrp="1"/>
          </p:cNvSpPr>
          <p:nvPr>
            <p:ph idx="1"/>
          </p:nvPr>
        </p:nvSpPr>
        <p:spPr>
          <a:xfrm>
            <a:off x="685800" y="1676400"/>
            <a:ext cx="7391400" cy="4267200"/>
          </a:xfrm>
        </p:spPr>
        <p:txBody>
          <a:bodyPr/>
          <a:lstStyle/>
          <a:p>
            <a:pPr>
              <a:defRPr/>
            </a:pPr>
            <a:r>
              <a:rPr lang="en-US" sz="2200" dirty="0" smtClean="0">
                <a:solidFill>
                  <a:schemeClr val="tx1">
                    <a:lumMod val="95000"/>
                    <a:lumOff val="5000"/>
                  </a:schemeClr>
                </a:solidFill>
              </a:rPr>
              <a:t>Food Distribution Program on Indian Reservations (FDPIR)</a:t>
            </a:r>
          </a:p>
          <a:p>
            <a:pPr lvl="1">
              <a:buFont typeface="Wingdings 2" pitchFamily="18" charset="2"/>
              <a:buNone/>
              <a:defRPr/>
            </a:pPr>
            <a:endParaRPr lang="en-US" dirty="0" smtClean="0"/>
          </a:p>
          <a:p>
            <a:pPr lvl="1">
              <a:defRPr/>
            </a:pPr>
            <a:r>
              <a:rPr lang="en-US" dirty="0" smtClean="0"/>
              <a:t>Authorizes $5 million annually for FY 2008-12 for fund to purchase and distribute traditional and locally grown foods, designated by region, on Indian Land.</a:t>
            </a:r>
          </a:p>
          <a:p>
            <a:pPr lvl="1">
              <a:defRPr/>
            </a:pPr>
            <a:endParaRPr lang="en-US" dirty="0" smtClean="0"/>
          </a:p>
          <a:p>
            <a:pPr lvl="1">
              <a:defRPr/>
            </a:pPr>
            <a:r>
              <a:rPr lang="en-US" dirty="0" smtClean="0"/>
              <a:t>Where practicable, at least 50% of food distributed through the fund must be produced by American Indian farmers, ranchers, and producers.</a:t>
            </a:r>
          </a:p>
        </p:txBody>
      </p:sp>
      <p:sp>
        <p:nvSpPr>
          <p:cNvPr id="5" name="Title 1"/>
          <p:cNvSpPr txBox="1">
            <a:spLocks/>
          </p:cNvSpPr>
          <p:nvPr/>
        </p:nvSpPr>
        <p:spPr>
          <a:xfrm>
            <a:off x="533400" y="609600"/>
            <a:ext cx="8161338" cy="887413"/>
          </a:xfrm>
          <a:prstGeom prst="rect">
            <a:avLst/>
          </a:prstGeom>
        </p:spPr>
        <p:txBody>
          <a:bodyPr anchor="b">
            <a:normAutofit fontScale="92500" lnSpcReduction="10000"/>
          </a:bodyPr>
          <a:lst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defRPr/>
            </a:pPr>
            <a:r>
              <a:rPr lang="en-US" b="1" dirty="0" smtClean="0"/>
              <a:t>2008 FB Improvements</a:t>
            </a:r>
            <a:br>
              <a:rPr lang="en-US" b="1" dirty="0" smtClean="0"/>
            </a:br>
            <a:r>
              <a:rPr lang="en-US" b="1" dirty="0" smtClean="0"/>
              <a:t>Title IV: Nutrition Continued</a:t>
            </a:r>
            <a:endParaRPr lang="en-US" b="1"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onions 1"/>
          <p:cNvPicPr>
            <a:picLocks noChangeAspect="1" noChangeArrowheads="1"/>
          </p:cNvPicPr>
          <p:nvPr/>
        </p:nvPicPr>
        <p:blipFill>
          <a:blip r:embed="rId3" cstate="print">
            <a:lum bright="70000" contrast="-70000"/>
          </a:blip>
          <a:srcRect l="5083" t="2547" r="5118" b="3236"/>
          <a:stretch>
            <a:fillRect/>
          </a:stretch>
        </p:blipFill>
        <p:spPr bwMode="auto">
          <a:xfrm>
            <a:off x="381000" y="990600"/>
            <a:ext cx="7620000" cy="5262563"/>
          </a:xfrm>
          <a:prstGeom prst="rect">
            <a:avLst/>
          </a:prstGeom>
          <a:noFill/>
          <a:ln w="38100">
            <a:solidFill>
              <a:schemeClr val="bg2"/>
            </a:solidFill>
            <a:miter lim="800000"/>
            <a:headEnd/>
            <a:tailEnd/>
          </a:ln>
        </p:spPr>
      </p:pic>
      <p:sp>
        <p:nvSpPr>
          <p:cNvPr id="2" name="Title 1"/>
          <p:cNvSpPr>
            <a:spLocks noGrp="1"/>
          </p:cNvSpPr>
          <p:nvPr>
            <p:ph type="title"/>
          </p:nvPr>
        </p:nvSpPr>
        <p:spPr/>
        <p:txBody>
          <a:bodyPr/>
          <a:lstStyle/>
          <a:p>
            <a:pPr>
              <a:defRPr/>
            </a:pPr>
            <a:r>
              <a:rPr lang="en-US" b="1" dirty="0" smtClean="0"/>
              <a:t>Improvements to School Food</a:t>
            </a:r>
            <a:r>
              <a:rPr lang="en-US" dirty="0" smtClean="0"/>
              <a:t/>
            </a:r>
            <a:br>
              <a:rPr lang="en-US" dirty="0" smtClean="0"/>
            </a:br>
            <a:endParaRPr lang="en-US" dirty="0"/>
          </a:p>
        </p:txBody>
      </p:sp>
      <p:sp>
        <p:nvSpPr>
          <p:cNvPr id="19460" name="Content Placeholder 2"/>
          <p:cNvSpPr>
            <a:spLocks noGrp="1"/>
          </p:cNvSpPr>
          <p:nvPr>
            <p:ph sz="quarter" idx="1"/>
          </p:nvPr>
        </p:nvSpPr>
        <p:spPr>
          <a:xfrm>
            <a:off x="533400" y="1143000"/>
            <a:ext cx="7467600" cy="4873625"/>
          </a:xfrm>
        </p:spPr>
        <p:txBody>
          <a:bodyPr/>
          <a:lstStyle/>
          <a:p>
            <a:r>
              <a:rPr lang="en-US" sz="2000" smtClean="0"/>
              <a:t>Expansion of the Fresh Fruit and Vegetable Programs- schools can be added to the program based on the proportion of students receiving free and reduced lunch.</a:t>
            </a:r>
          </a:p>
          <a:p>
            <a:endParaRPr lang="en-US" sz="2000" smtClean="0"/>
          </a:p>
          <a:p>
            <a:r>
              <a:rPr lang="en-US" sz="2000" smtClean="0"/>
              <a:t>Purchases of Locally Produced Foods - The bill eases bidding restrictions for school districts trying to acquire locally grown foods.  With this new language, school nutrition programs could use geographic preference in procuring locally grown items</a:t>
            </a:r>
          </a:p>
          <a:p>
            <a:pPr>
              <a:buFont typeface="Wingdings" pitchFamily="2" charset="2"/>
              <a:buNone/>
            </a:pPr>
            <a:endParaRPr lang="en-US" sz="2000" smtClean="0"/>
          </a:p>
          <a:p>
            <a:r>
              <a:rPr lang="en-US" sz="2000" smtClean="0"/>
              <a:t>Healthy Food Education and Program Replicability - making grants available to "high-poverty" schools for school garden initiatives.  The bill also encourages the USDA to sponsor projects that promote nutrition education that can be replicated in schools. </a:t>
            </a:r>
          </a:p>
          <a:p>
            <a:endParaRPr lang="en-US"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lum bright="70000" contrast="-70000"/>
            <a:extLst/>
          </a:blip>
          <a:stretch>
            <a:fillRect/>
          </a:stretch>
        </p:blipFill>
        <p:spPr>
          <a:xfrm>
            <a:off x="425268" y="1447799"/>
            <a:ext cx="7728132" cy="4296841"/>
          </a:xfrm>
          <a:prstGeom prst="rect">
            <a:avLst/>
          </a:prstGeom>
          <a:effectLst>
            <a:reflection endPos="0" dist="50800" dir="5400000" sy="-100000" algn="bl" rotWithShape="0"/>
          </a:effectLst>
        </p:spPr>
      </p:pic>
      <p:sp>
        <p:nvSpPr>
          <p:cNvPr id="2" name="Title 1"/>
          <p:cNvSpPr>
            <a:spLocks noGrp="1"/>
          </p:cNvSpPr>
          <p:nvPr>
            <p:ph type="title"/>
          </p:nvPr>
        </p:nvSpPr>
        <p:spPr>
          <a:xfrm>
            <a:off x="304800" y="304800"/>
            <a:ext cx="8229600" cy="838200"/>
          </a:xfrm>
        </p:spPr>
        <p:txBody>
          <a:bodyPr/>
          <a:lstStyle/>
          <a:p>
            <a:pPr eaLnBrk="1" hangingPunct="1">
              <a:defRPr/>
            </a:pPr>
            <a:r>
              <a:rPr lang="en-US" b="1" dirty="0" smtClean="0"/>
              <a:t>Challenges in the current Farm Bill</a:t>
            </a:r>
            <a:endParaRPr lang="en-US" dirty="0"/>
          </a:p>
        </p:txBody>
      </p:sp>
      <p:sp>
        <p:nvSpPr>
          <p:cNvPr id="20484" name="Content Placeholder 2"/>
          <p:cNvSpPr>
            <a:spLocks noGrp="1"/>
          </p:cNvSpPr>
          <p:nvPr>
            <p:ph idx="1"/>
          </p:nvPr>
        </p:nvSpPr>
        <p:spPr>
          <a:xfrm>
            <a:off x="457200" y="1600200"/>
            <a:ext cx="7467600" cy="4873625"/>
          </a:xfrm>
        </p:spPr>
        <p:txBody>
          <a:bodyPr/>
          <a:lstStyle/>
          <a:p>
            <a:pPr eaLnBrk="1" hangingPunct="1"/>
            <a:r>
              <a:rPr lang="en-US" smtClean="0"/>
              <a:t>Generally not supportive of community food systems</a:t>
            </a:r>
          </a:p>
          <a:p>
            <a:pPr eaLnBrk="1" hangingPunct="1"/>
            <a:r>
              <a:rPr lang="en-US" smtClean="0"/>
              <a:t>Commodity programs do not support local agriculture</a:t>
            </a:r>
          </a:p>
          <a:p>
            <a:pPr eaLnBrk="1" hangingPunct="1"/>
            <a:r>
              <a:rPr lang="en-US" smtClean="0"/>
              <a:t>Local food system funding, particularly in urban areas is limited</a:t>
            </a:r>
          </a:p>
          <a:p>
            <a:pPr eaLnBrk="1" hangingPunct="1"/>
            <a:r>
              <a:rPr lang="en-US" smtClean="0"/>
              <a:t>Nutrition allocation and emphasis on healthy food options is inadequate </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p:cNvPicPr>
          <p:nvPr/>
        </p:nvPicPr>
        <p:blipFill>
          <a:blip r:embed="rId3" cstate="print">
            <a:lum bright="70000" contrast="-70000"/>
          </a:blip>
          <a:srcRect/>
          <a:stretch>
            <a:fillRect/>
          </a:stretch>
        </p:blipFill>
        <p:spPr bwMode="auto">
          <a:xfrm>
            <a:off x="381000" y="1371600"/>
            <a:ext cx="7772400" cy="5127625"/>
          </a:xfrm>
          <a:prstGeom prst="rect">
            <a:avLst/>
          </a:prstGeom>
          <a:noFill/>
          <a:ln w="9525">
            <a:noFill/>
            <a:miter lim="800000"/>
            <a:headEnd/>
            <a:tailEnd/>
          </a:ln>
        </p:spPr>
      </p:pic>
      <p:sp>
        <p:nvSpPr>
          <p:cNvPr id="2" name="Title 1"/>
          <p:cNvSpPr>
            <a:spLocks noGrp="1"/>
          </p:cNvSpPr>
          <p:nvPr>
            <p:ph type="title"/>
          </p:nvPr>
        </p:nvSpPr>
        <p:spPr>
          <a:xfrm>
            <a:off x="457200" y="457200"/>
            <a:ext cx="8305800" cy="887413"/>
          </a:xfrm>
        </p:spPr>
        <p:txBody>
          <a:bodyPr>
            <a:normAutofit fontScale="90000"/>
          </a:bodyPr>
          <a:lstStyle/>
          <a:p>
            <a:pPr>
              <a:defRPr/>
            </a:pPr>
            <a:r>
              <a:rPr lang="en-US" sz="3200" dirty="0" smtClean="0"/>
              <a:t>Limitations of the Farm Bill for Communities of Color</a:t>
            </a:r>
            <a:endParaRPr lang="en-US" sz="3200" dirty="0"/>
          </a:p>
        </p:txBody>
      </p:sp>
      <p:sp>
        <p:nvSpPr>
          <p:cNvPr id="21508" name="Content Placeholder 2"/>
          <p:cNvSpPr>
            <a:spLocks noGrp="1"/>
          </p:cNvSpPr>
          <p:nvPr>
            <p:ph idx="1"/>
          </p:nvPr>
        </p:nvSpPr>
        <p:spPr>
          <a:xfrm>
            <a:off x="304800" y="1752600"/>
            <a:ext cx="7848600" cy="4191000"/>
          </a:xfrm>
        </p:spPr>
        <p:txBody>
          <a:bodyPr/>
          <a:lstStyle/>
          <a:p>
            <a:r>
              <a:rPr lang="en-US" smtClean="0"/>
              <a:t>Title I Commodity Programs: crop subsidy programs systematically fail to support small farms, and this disproportionately impacts farmers of color. For example:</a:t>
            </a:r>
          </a:p>
          <a:p>
            <a:pPr lvl="1">
              <a:buFont typeface="Wingdings 2" pitchFamily="18" charset="2"/>
              <a:buNone/>
            </a:pPr>
            <a:endParaRPr lang="en-US" smtClean="0"/>
          </a:p>
          <a:p>
            <a:pPr lvl="1"/>
            <a:r>
              <a:rPr lang="en-US" smtClean="0"/>
              <a:t>The Southern Rural Development Initiative found that less than 1 percent of agriculture subsidy payments between 2001 and 2003 went to Blacks, American Indians and Asian Americans.</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8" descr="produce"/>
          <p:cNvPicPr>
            <a:picLocks noChangeAspect="1" noChangeArrowheads="1"/>
          </p:cNvPicPr>
          <p:nvPr/>
        </p:nvPicPr>
        <p:blipFill>
          <a:blip r:embed="rId3" cstate="print">
            <a:lum bright="70000" contrast="-70000"/>
          </a:blip>
          <a:srcRect/>
          <a:stretch>
            <a:fillRect/>
          </a:stretch>
        </p:blipFill>
        <p:spPr bwMode="auto">
          <a:xfrm>
            <a:off x="609600" y="352425"/>
            <a:ext cx="7497763" cy="5743575"/>
          </a:xfrm>
          <a:prstGeom prst="rect">
            <a:avLst/>
          </a:prstGeom>
          <a:noFill/>
          <a:ln w="28575">
            <a:noFill/>
            <a:miter lim="800000"/>
            <a:headEnd/>
            <a:tailEnd/>
          </a:ln>
        </p:spPr>
      </p:pic>
      <p:sp>
        <p:nvSpPr>
          <p:cNvPr id="22531" name="Content Placeholder 2"/>
          <p:cNvSpPr>
            <a:spLocks noGrp="1"/>
          </p:cNvSpPr>
          <p:nvPr>
            <p:ph idx="1"/>
          </p:nvPr>
        </p:nvSpPr>
        <p:spPr>
          <a:xfrm>
            <a:off x="838200" y="1981200"/>
            <a:ext cx="7264400" cy="3886200"/>
          </a:xfrm>
        </p:spPr>
        <p:txBody>
          <a:bodyPr/>
          <a:lstStyle/>
          <a:p>
            <a:r>
              <a:rPr lang="en-US" smtClean="0"/>
              <a:t>Title IV Nutrition: </a:t>
            </a:r>
          </a:p>
          <a:p>
            <a:pPr lvl="1"/>
            <a:r>
              <a:rPr lang="en-US" smtClean="0"/>
              <a:t>Does Not Adequately Provide Indigenous Communities with the ability to include traditional foods in nutrition and commodity programs</a:t>
            </a:r>
          </a:p>
          <a:p>
            <a:pPr lvl="1"/>
            <a:r>
              <a:rPr lang="en-US" smtClean="0"/>
              <a:t>Expand programs to help elderly and low income Americans shop at farmer's markets; adherence of school nutrition programs to dietary guidelines and expansion of opportunities for nutrition education in schools</a:t>
            </a:r>
          </a:p>
          <a:p>
            <a:pPr lvl="1"/>
            <a:r>
              <a:rPr lang="en-US" smtClean="0"/>
              <a:t>Expand Urban centered Programs, like Healthy Urban Food Enterprise Development Centers</a:t>
            </a:r>
          </a:p>
        </p:txBody>
      </p:sp>
      <p:sp>
        <p:nvSpPr>
          <p:cNvPr id="4" name="Title 1"/>
          <p:cNvSpPr>
            <a:spLocks noGrp="1"/>
          </p:cNvSpPr>
          <p:nvPr>
            <p:ph type="title"/>
          </p:nvPr>
        </p:nvSpPr>
        <p:spPr>
          <a:xfrm>
            <a:off x="595313" y="352425"/>
            <a:ext cx="8229600" cy="1219200"/>
          </a:xfrm>
        </p:spPr>
        <p:txBody>
          <a:bodyPr/>
          <a:lstStyle/>
          <a:p>
            <a:pPr>
              <a:defRPr/>
            </a:pPr>
            <a:r>
              <a:rPr lang="en-US" sz="3200" dirty="0" smtClean="0"/>
              <a:t>Limitations of the Farm Bill for Communities of Color</a:t>
            </a:r>
            <a:endParaRPr lang="en-US" sz="3200"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7" descr="Tim Kant_June29_2008"/>
          <p:cNvPicPr>
            <a:picLocks noChangeAspect="1" noChangeArrowheads="1"/>
          </p:cNvPicPr>
          <p:nvPr/>
        </p:nvPicPr>
        <p:blipFill>
          <a:blip r:embed="rId3" cstate="print">
            <a:lum bright="70000" contrast="-70000"/>
          </a:blip>
          <a:srcRect/>
          <a:stretch>
            <a:fillRect/>
          </a:stretch>
        </p:blipFill>
        <p:spPr bwMode="auto">
          <a:xfrm>
            <a:off x="304800" y="484188"/>
            <a:ext cx="7745413" cy="5535612"/>
          </a:xfrm>
          <a:prstGeom prst="rect">
            <a:avLst/>
          </a:prstGeom>
          <a:noFill/>
          <a:ln w="28575">
            <a:noFill/>
            <a:miter lim="800000"/>
            <a:headEnd/>
            <a:tailEnd/>
          </a:ln>
        </p:spPr>
      </p:pic>
      <p:sp>
        <p:nvSpPr>
          <p:cNvPr id="2" name="Title 1"/>
          <p:cNvSpPr>
            <a:spLocks noGrp="1"/>
          </p:cNvSpPr>
          <p:nvPr>
            <p:ph type="title"/>
          </p:nvPr>
        </p:nvSpPr>
        <p:spPr>
          <a:xfrm>
            <a:off x="533400" y="457200"/>
            <a:ext cx="7467600" cy="884238"/>
          </a:xfrm>
        </p:spPr>
        <p:txBody>
          <a:bodyPr/>
          <a:lstStyle/>
          <a:p>
            <a:pPr algn="ctr" eaLnBrk="1" hangingPunct="1">
              <a:defRPr/>
            </a:pPr>
            <a:r>
              <a:rPr lang="en-US" b="1" dirty="0" smtClean="0"/>
              <a:t>Farm Bill Players</a:t>
            </a:r>
            <a:endParaRPr lang="en-US" dirty="0"/>
          </a:p>
        </p:txBody>
      </p:sp>
      <p:sp>
        <p:nvSpPr>
          <p:cNvPr id="23556" name="Content Placeholder 2"/>
          <p:cNvSpPr>
            <a:spLocks noGrp="1"/>
          </p:cNvSpPr>
          <p:nvPr>
            <p:ph sz="half" idx="1"/>
          </p:nvPr>
        </p:nvSpPr>
        <p:spPr>
          <a:xfrm>
            <a:off x="457200" y="1524000"/>
            <a:ext cx="3657600" cy="4572000"/>
          </a:xfrm>
        </p:spPr>
        <p:txBody>
          <a:bodyPr/>
          <a:lstStyle/>
          <a:p>
            <a:pPr eaLnBrk="1" hangingPunct="1"/>
            <a:r>
              <a:rPr lang="en-US" smtClean="0"/>
              <a:t>Agribusiness lobby</a:t>
            </a:r>
          </a:p>
          <a:p>
            <a:pPr eaLnBrk="1" hangingPunct="1"/>
            <a:r>
              <a:rPr lang="en-US" smtClean="0"/>
              <a:t>Anti-hunger advocates</a:t>
            </a:r>
          </a:p>
          <a:p>
            <a:pPr eaLnBrk="1" hangingPunct="1"/>
            <a:r>
              <a:rPr lang="en-US" smtClean="0"/>
              <a:t>Nutrition/Public health</a:t>
            </a:r>
          </a:p>
          <a:p>
            <a:pPr eaLnBrk="1" hangingPunct="1"/>
            <a:r>
              <a:rPr lang="en-US" smtClean="0"/>
              <a:t>Community Food security</a:t>
            </a:r>
          </a:p>
          <a:p>
            <a:pPr eaLnBrk="1" hangingPunct="1"/>
            <a:r>
              <a:rPr lang="en-US" smtClean="0"/>
              <a:t>Conservation/Environmental groups</a:t>
            </a:r>
          </a:p>
          <a:p>
            <a:pPr eaLnBrk="1" hangingPunct="1"/>
            <a:r>
              <a:rPr lang="en-US" smtClean="0"/>
              <a:t>Organic groups</a:t>
            </a:r>
          </a:p>
          <a:p>
            <a:pPr eaLnBrk="1" hangingPunct="1"/>
            <a:r>
              <a:rPr lang="en-US" smtClean="0"/>
              <a:t>Sustainable Agriculture</a:t>
            </a:r>
          </a:p>
          <a:p>
            <a:pPr eaLnBrk="1" hangingPunct="1"/>
            <a:endParaRPr lang="en-US" smtClean="0"/>
          </a:p>
        </p:txBody>
      </p:sp>
      <p:sp>
        <p:nvSpPr>
          <p:cNvPr id="23557" name="Content Placeholder 3"/>
          <p:cNvSpPr>
            <a:spLocks noGrp="1"/>
          </p:cNvSpPr>
          <p:nvPr>
            <p:ph sz="half" idx="2"/>
          </p:nvPr>
        </p:nvSpPr>
        <p:spPr>
          <a:xfrm>
            <a:off x="4724400" y="1600200"/>
            <a:ext cx="3657600" cy="4572000"/>
          </a:xfrm>
        </p:spPr>
        <p:txBody>
          <a:bodyPr/>
          <a:lstStyle/>
          <a:p>
            <a:pPr eaLnBrk="1" hangingPunct="1"/>
            <a:r>
              <a:rPr lang="en-US" smtClean="0"/>
              <a:t>Native Nations</a:t>
            </a:r>
          </a:p>
          <a:p>
            <a:pPr eaLnBrk="1" hangingPunct="1"/>
            <a:r>
              <a:rPr lang="en-US" smtClean="0"/>
              <a:t>Renewable Energy</a:t>
            </a:r>
          </a:p>
          <a:p>
            <a:pPr eaLnBrk="1" hangingPunct="1"/>
            <a:r>
              <a:rPr lang="en-US" smtClean="0"/>
              <a:t>Government Agencies</a:t>
            </a:r>
          </a:p>
          <a:p>
            <a:pPr eaLnBrk="1" hangingPunct="1"/>
            <a:r>
              <a:rPr lang="en-US" smtClean="0"/>
              <a:t>Faith-Based Organizations</a:t>
            </a:r>
          </a:p>
          <a:p>
            <a:pPr eaLnBrk="1" hangingPunct="1"/>
            <a:r>
              <a:rPr lang="en-US" smtClean="0"/>
              <a:t>Small farmers</a:t>
            </a:r>
          </a:p>
          <a:p>
            <a:pPr eaLnBrk="1" hangingPunct="1"/>
            <a:r>
              <a:rPr lang="en-US" smtClean="0"/>
              <a:t>Latino, Black and Asian farmer groups</a:t>
            </a:r>
          </a:p>
          <a:p>
            <a:pPr eaLnBrk="1" hangingPunct="1"/>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1"/>
          <p:cNvSpPr>
            <a:spLocks noGrp="1" noChangeArrowheads="1"/>
          </p:cNvSpPr>
          <p:nvPr>
            <p:ph type="title"/>
          </p:nvPr>
        </p:nvSpPr>
        <p:spPr>
          <a:xfrm>
            <a:off x="533400" y="990600"/>
            <a:ext cx="8072438" cy="946150"/>
          </a:xfrm>
        </p:spPr>
        <p:txBody>
          <a:bodyPr lIns="64291" tIns="32146" rIns="64291" bIns="32146">
            <a:normAutofit fontScale="90000"/>
          </a:bodyPr>
          <a:lstStyle/>
          <a:p>
            <a:pPr algn="ctr" eaLnBrk="1" hangingPunct="1">
              <a:defRPr/>
            </a:pPr>
            <a:r>
              <a:rPr lang="en-US" sz="4900" dirty="0" smtClean="0"/>
              <a:t>The Farm Bill and Racial Justice</a:t>
            </a:r>
          </a:p>
        </p:txBody>
      </p:sp>
      <p:pic>
        <p:nvPicPr>
          <p:cNvPr id="24579" name="Picture 2"/>
          <p:cNvPicPr>
            <a:picLocks noChangeAspect="1" noChangeArrowheads="1"/>
          </p:cNvPicPr>
          <p:nvPr/>
        </p:nvPicPr>
        <p:blipFill>
          <a:blip r:embed="rId3" cstate="print"/>
          <a:srcRect/>
          <a:stretch>
            <a:fillRect/>
          </a:stretch>
        </p:blipFill>
        <p:spPr bwMode="auto">
          <a:xfrm>
            <a:off x="1676400" y="1981200"/>
            <a:ext cx="5599113" cy="4198938"/>
          </a:xfrm>
          <a:prstGeom prst="rect">
            <a:avLst/>
          </a:prstGeom>
          <a:noFill/>
          <a:ln w="12700">
            <a:noFill/>
            <a:miter lim="800000"/>
            <a:headEnd/>
            <a:tailEnd/>
          </a:ln>
        </p:spPr>
      </p:pic>
    </p:spTree>
  </p:cSld>
  <p:clrMapOvr>
    <a:masterClrMapping/>
  </p:clrMapOvr>
  <p:transition xmlns:p14="http://schemas.microsoft.com/office/powerpoint/2010/mai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p:cNvPicPr>
            <a:picLocks noChangeAspect="1" noChangeArrowheads="1"/>
          </p:cNvPicPr>
          <p:nvPr/>
        </p:nvPicPr>
        <p:blipFill>
          <a:blip r:embed="rId3" cstate="print">
            <a:lum bright="70000" contrast="-70000"/>
          </a:blip>
          <a:srcRect/>
          <a:stretch>
            <a:fillRect/>
          </a:stretch>
        </p:blipFill>
        <p:spPr bwMode="auto">
          <a:xfrm>
            <a:off x="304800" y="914400"/>
            <a:ext cx="7848600" cy="5410200"/>
          </a:xfrm>
          <a:prstGeom prst="rect">
            <a:avLst/>
          </a:prstGeom>
          <a:noFill/>
          <a:ln w="12700">
            <a:noFill/>
            <a:miter lim="800000"/>
            <a:headEnd/>
            <a:tailEnd/>
          </a:ln>
        </p:spPr>
      </p:pic>
      <p:sp>
        <p:nvSpPr>
          <p:cNvPr id="25603" name="Rectangle 1"/>
          <p:cNvSpPr>
            <a:spLocks/>
          </p:cNvSpPr>
          <p:nvPr/>
        </p:nvSpPr>
        <p:spPr bwMode="auto">
          <a:xfrm>
            <a:off x="644525" y="2652713"/>
            <a:ext cx="6707188" cy="749300"/>
          </a:xfrm>
          <a:prstGeom prst="rect">
            <a:avLst/>
          </a:prstGeom>
          <a:noFill/>
          <a:ln w="12700">
            <a:noFill/>
            <a:miter lim="800000"/>
            <a:headEnd/>
            <a:tailEnd/>
          </a:ln>
        </p:spPr>
        <p:txBody>
          <a:bodyPr lIns="0" tIns="0" rIns="28573" bIns="0" anchor="ctr"/>
          <a:lstStyle/>
          <a:p>
            <a:pPr marL="26988">
              <a:spcBef>
                <a:spcPts val="1513"/>
              </a:spcBef>
            </a:pPr>
            <a:endParaRPr lang="en-US" sz="1500">
              <a:solidFill>
                <a:srgbClr val="BD4500"/>
              </a:solidFill>
              <a:latin typeface="Impact" pitchFamily="34" charset="0"/>
              <a:sym typeface="Impact" pitchFamily="34" charset="0"/>
            </a:endParaRPr>
          </a:p>
          <a:p>
            <a:pPr marL="26988">
              <a:spcBef>
                <a:spcPts val="1513"/>
              </a:spcBef>
            </a:pPr>
            <a:endParaRPr lang="en-US" sz="1500">
              <a:solidFill>
                <a:srgbClr val="E6A749"/>
              </a:solidFill>
              <a:latin typeface="Times" pitchFamily="18" charset="0"/>
              <a:cs typeface="Times" pitchFamily="18" charset="0"/>
              <a:sym typeface="Times" pitchFamily="18" charset="0"/>
            </a:endParaRPr>
          </a:p>
        </p:txBody>
      </p:sp>
      <p:sp>
        <p:nvSpPr>
          <p:cNvPr id="174083" name="Rectangle 2"/>
          <p:cNvSpPr>
            <a:spLocks/>
          </p:cNvSpPr>
          <p:nvPr/>
        </p:nvSpPr>
        <p:spPr bwMode="auto">
          <a:xfrm>
            <a:off x="1219200" y="0"/>
            <a:ext cx="6629400" cy="587375"/>
          </a:xfrm>
          <a:prstGeom prst="rect">
            <a:avLst/>
          </a:prstGeom>
          <a:noFill/>
          <a:ln w="12700">
            <a:noFill/>
            <a:miter lim="800000"/>
            <a:headEnd/>
            <a:tailEnd/>
          </a:ln>
        </p:spPr>
        <p:txBody>
          <a:bodyPr lIns="0" tIns="0" rIns="0" bIns="0" anchor="ctr"/>
          <a:lstStyle/>
          <a:p>
            <a:pPr algn="ctr">
              <a:defRPr/>
            </a:pPr>
            <a:endParaRPr lang="en-US" sz="3200" dirty="0"/>
          </a:p>
          <a:p>
            <a:pPr algn="ctr">
              <a:defRPr/>
            </a:pPr>
            <a:r>
              <a:rPr lang="en-US" sz="3200" b="1" dirty="0">
                <a:solidFill>
                  <a:schemeClr val="tx1">
                    <a:lumMod val="50000"/>
                    <a:lumOff val="50000"/>
                  </a:schemeClr>
                </a:solidFill>
                <a:latin typeface="+mn-lt"/>
              </a:rPr>
              <a:t>Racial Justice Framework</a:t>
            </a:r>
          </a:p>
        </p:txBody>
      </p:sp>
      <p:sp>
        <p:nvSpPr>
          <p:cNvPr id="24580" name="Rectangle 3"/>
          <p:cNvSpPr>
            <a:spLocks/>
          </p:cNvSpPr>
          <p:nvPr/>
        </p:nvSpPr>
        <p:spPr bwMode="auto">
          <a:xfrm>
            <a:off x="304800" y="762000"/>
            <a:ext cx="7991475" cy="1687513"/>
          </a:xfrm>
          <a:prstGeom prst="rect">
            <a:avLst/>
          </a:prstGeom>
          <a:noFill/>
          <a:ln w="12700">
            <a:noFill/>
            <a:miter lim="800000"/>
            <a:headEnd/>
            <a:tailEnd/>
          </a:ln>
        </p:spPr>
        <p:txBody>
          <a:bodyPr lIns="0" tIns="0" rIns="0" bIns="0" anchor="ctr"/>
          <a:lstStyle/>
          <a:p>
            <a:pPr>
              <a:defRPr/>
            </a:pPr>
            <a:endParaRPr lang="en-US" sz="2200" dirty="0"/>
          </a:p>
          <a:p>
            <a:pPr>
              <a:defRPr/>
            </a:pPr>
            <a:endParaRPr lang="en-US" sz="2200" dirty="0"/>
          </a:p>
          <a:p>
            <a:pPr>
              <a:defRPr/>
            </a:pPr>
            <a:endParaRPr lang="en-US" sz="2200" dirty="0"/>
          </a:p>
          <a:p>
            <a:pPr>
              <a:defRPr/>
            </a:pPr>
            <a:r>
              <a:rPr lang="en-US" sz="2200" dirty="0">
                <a:latin typeface="+mn-lt"/>
              </a:rPr>
              <a:t>Points out the </a:t>
            </a:r>
            <a:r>
              <a:rPr lang="en-US" sz="2200" u="sng" dirty="0">
                <a:latin typeface="+mn-lt"/>
              </a:rPr>
              <a:t>systemic</a:t>
            </a:r>
            <a:r>
              <a:rPr lang="en-US" sz="2200" dirty="0">
                <a:latin typeface="+mn-lt"/>
              </a:rPr>
              <a:t> and </a:t>
            </a:r>
            <a:r>
              <a:rPr lang="en-US" sz="2200" u="sng" dirty="0">
                <a:latin typeface="+mn-lt"/>
              </a:rPr>
              <a:t>interrelated</a:t>
            </a:r>
            <a:r>
              <a:rPr lang="en-US" sz="2200" dirty="0">
                <a:latin typeface="+mn-lt"/>
              </a:rPr>
              <a:t> </a:t>
            </a:r>
            <a:r>
              <a:rPr lang="en-US" sz="2200" u="sng" dirty="0">
                <a:latin typeface="+mn-lt"/>
              </a:rPr>
              <a:t>causes </a:t>
            </a:r>
            <a:r>
              <a:rPr lang="en-US" sz="2200" dirty="0">
                <a:latin typeface="+mn-lt"/>
              </a:rPr>
              <a:t>of persistent injustice (i.e. poverty, homelessness, malnutrition, etc.). </a:t>
            </a:r>
          </a:p>
          <a:p>
            <a:pPr>
              <a:defRPr/>
            </a:pPr>
            <a:r>
              <a:rPr lang="en-US" sz="2200" dirty="0">
                <a:latin typeface="+mn-lt"/>
              </a:rPr>
              <a:t> </a:t>
            </a:r>
          </a:p>
          <a:p>
            <a:pPr>
              <a:defRPr/>
            </a:pPr>
            <a:r>
              <a:rPr lang="en-US" sz="2200" dirty="0">
                <a:latin typeface="+mn-lt"/>
              </a:rPr>
              <a:t>It emphasizes the powerful impact of </a:t>
            </a:r>
            <a:r>
              <a:rPr lang="en-US" sz="2200" i="1" dirty="0">
                <a:latin typeface="+mn-lt"/>
              </a:rPr>
              <a:t>inter-institutional dynamics</a:t>
            </a:r>
            <a:r>
              <a:rPr lang="en-US" sz="2200" dirty="0">
                <a:latin typeface="+mn-lt"/>
              </a:rPr>
              <a:t>, institutional </a:t>
            </a:r>
            <a:r>
              <a:rPr lang="en-US" sz="2200" i="1" dirty="0">
                <a:latin typeface="+mn-lt"/>
              </a:rPr>
              <a:t>resource inequities </a:t>
            </a:r>
            <a:r>
              <a:rPr lang="en-US" sz="2200" dirty="0">
                <a:latin typeface="+mn-lt"/>
              </a:rPr>
              <a:t>and </a:t>
            </a:r>
            <a:r>
              <a:rPr lang="en-US" sz="2200" i="1" dirty="0">
                <a:latin typeface="+mn-lt"/>
              </a:rPr>
              <a:t>historical legacies</a:t>
            </a:r>
            <a:r>
              <a:rPr lang="en-US" sz="2200" dirty="0">
                <a:latin typeface="+mn-lt"/>
              </a:rPr>
              <a:t> of racial inequalities today.</a:t>
            </a:r>
          </a:p>
        </p:txBody>
      </p:sp>
      <p:sp>
        <p:nvSpPr>
          <p:cNvPr id="24581" name="Rectangle 4"/>
          <p:cNvSpPr>
            <a:spLocks/>
          </p:cNvSpPr>
          <p:nvPr/>
        </p:nvSpPr>
        <p:spPr bwMode="auto">
          <a:xfrm>
            <a:off x="304800" y="5181600"/>
            <a:ext cx="7162800" cy="1233488"/>
          </a:xfrm>
          <a:prstGeom prst="rect">
            <a:avLst/>
          </a:prstGeom>
          <a:noFill/>
          <a:ln w="12700">
            <a:noFill/>
            <a:miter lim="800000"/>
            <a:headEnd/>
            <a:tailEnd/>
          </a:ln>
        </p:spPr>
        <p:txBody>
          <a:bodyPr lIns="0" tIns="0" rIns="0" bIns="0" anchor="ctr"/>
          <a:lstStyle/>
          <a:p>
            <a:pPr>
              <a:defRPr/>
            </a:pPr>
            <a:endParaRPr lang="en-US" sz="2200" dirty="0"/>
          </a:p>
          <a:p>
            <a:pPr>
              <a:defRPr/>
            </a:pPr>
            <a:r>
              <a:rPr lang="en-US" sz="2200" dirty="0">
                <a:latin typeface="+mn-lt"/>
              </a:rPr>
              <a:t>Emphasizes </a:t>
            </a:r>
            <a:r>
              <a:rPr lang="en-US" sz="2200" i="1" dirty="0">
                <a:latin typeface="+mn-lt"/>
              </a:rPr>
              <a:t>context</a:t>
            </a:r>
            <a:r>
              <a:rPr lang="en-US" sz="2200" dirty="0">
                <a:latin typeface="+mn-lt"/>
              </a:rPr>
              <a:t> within which we are attempting to create social, economic and political change.</a:t>
            </a:r>
          </a:p>
        </p:txBody>
      </p:sp>
    </p:spTree>
  </p:cSld>
  <p:clrMapOvr>
    <a:masterClrMapping/>
  </p:clrMapOvr>
  <p:transition xmlns:p14="http://schemas.microsoft.com/office/powerpoint/2010/mai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cstate="print">
            <a:lum bright="70000" contrast="-70000"/>
          </a:blip>
          <a:srcRect/>
          <a:stretch>
            <a:fillRect/>
          </a:stretch>
        </p:blipFill>
        <p:spPr bwMode="auto">
          <a:xfrm>
            <a:off x="152400" y="381000"/>
            <a:ext cx="8001000" cy="6248400"/>
          </a:xfrm>
          <a:prstGeom prst="rect">
            <a:avLst/>
          </a:prstGeom>
          <a:noFill/>
          <a:ln w="12700">
            <a:noFill/>
            <a:miter lim="800000"/>
            <a:headEnd/>
            <a:tailEnd/>
          </a:ln>
        </p:spPr>
      </p:pic>
      <p:sp>
        <p:nvSpPr>
          <p:cNvPr id="25603" name="Rectangle 3"/>
          <p:cNvSpPr>
            <a:spLocks/>
          </p:cNvSpPr>
          <p:nvPr/>
        </p:nvSpPr>
        <p:spPr bwMode="auto">
          <a:xfrm>
            <a:off x="685800" y="3505200"/>
            <a:ext cx="7315200" cy="3048000"/>
          </a:xfrm>
          <a:prstGeom prst="rect">
            <a:avLst/>
          </a:prstGeom>
          <a:noFill/>
          <a:ln w="12700">
            <a:noFill/>
            <a:miter lim="800000"/>
            <a:headEnd/>
            <a:tailEnd/>
          </a:ln>
        </p:spPr>
        <p:txBody>
          <a:bodyPr lIns="0" tIns="0" rIns="0" bIns="0" anchor="ctr"/>
          <a:lstStyle/>
          <a:p>
            <a:pPr>
              <a:buFont typeface="Arial" pitchFamily="34" charset="0"/>
              <a:buChar char="•"/>
              <a:defRPr/>
            </a:pPr>
            <a:r>
              <a:rPr lang="en-US" sz="1300" b="1" dirty="0"/>
              <a:t> </a:t>
            </a:r>
            <a:r>
              <a:rPr lang="en-US" sz="1600" dirty="0">
                <a:latin typeface="+mn-lt"/>
              </a:rPr>
              <a:t>The Farm Bill helps to shape the health, equity and long-term economic and environmental sustainability of the U.S. farm and entire food system.</a:t>
            </a:r>
          </a:p>
          <a:p>
            <a:pPr>
              <a:buFont typeface="Arial" pitchFamily="34" charset="0"/>
              <a:buChar char="•"/>
              <a:defRPr/>
            </a:pPr>
            <a:endParaRPr lang="en-US" sz="1600" dirty="0">
              <a:latin typeface="+mn-lt"/>
            </a:endParaRPr>
          </a:p>
          <a:p>
            <a:pPr>
              <a:buFont typeface="Arial" pitchFamily="34" charset="0"/>
              <a:buChar char="•"/>
              <a:defRPr/>
            </a:pPr>
            <a:r>
              <a:rPr lang="en-US" sz="1600" dirty="0">
                <a:latin typeface="+mn-lt"/>
              </a:rPr>
              <a:t> Like Racial Justice, Food Justice addresses root causes. Food justice represents a transformation of the current food system, including (but not limited to) eliminating disparities and inequities.</a:t>
            </a:r>
          </a:p>
          <a:p>
            <a:pPr>
              <a:buFont typeface="Arial" pitchFamily="34" charset="0"/>
              <a:buChar char="•"/>
              <a:defRPr/>
            </a:pPr>
            <a:endParaRPr lang="en-US" sz="1600" dirty="0">
              <a:latin typeface="+mn-lt"/>
            </a:endParaRPr>
          </a:p>
          <a:p>
            <a:pPr>
              <a:buFont typeface="Arial" pitchFamily="34" charset="0"/>
              <a:buChar char="•"/>
              <a:defRPr/>
            </a:pPr>
            <a:r>
              <a:rPr lang="en-US" sz="1600" dirty="0">
                <a:latin typeface="+mn-lt"/>
              </a:rPr>
              <a:t> A social change approach involves making significant changes on a systemic level, conflict with those who hold power is often inevitable.  The power that social change organizations bring to the table is their ability to organize, to educate and to mobilize</a:t>
            </a:r>
          </a:p>
        </p:txBody>
      </p:sp>
      <p:sp>
        <p:nvSpPr>
          <p:cNvPr id="175109" name="Rectangle 4"/>
          <p:cNvSpPr>
            <a:spLocks/>
          </p:cNvSpPr>
          <p:nvPr/>
        </p:nvSpPr>
        <p:spPr bwMode="auto">
          <a:xfrm>
            <a:off x="609600" y="1905000"/>
            <a:ext cx="7696200" cy="1390650"/>
          </a:xfrm>
          <a:prstGeom prst="rect">
            <a:avLst/>
          </a:prstGeom>
          <a:noFill/>
          <a:ln w="12700">
            <a:noFill/>
            <a:miter lim="800000"/>
            <a:headEnd/>
            <a:tailEnd/>
          </a:ln>
        </p:spPr>
        <p:txBody>
          <a:bodyPr lIns="0" tIns="0" rIns="0" bIns="0" anchor="ctr"/>
          <a:lstStyle/>
          <a:p>
            <a:pPr>
              <a:buFont typeface="Arial" pitchFamily="34" charset="0"/>
              <a:buChar char="•"/>
              <a:defRPr/>
            </a:pPr>
            <a:r>
              <a:rPr lang="en-US" sz="1300" dirty="0">
                <a:solidFill>
                  <a:schemeClr val="tx1">
                    <a:lumMod val="50000"/>
                    <a:lumOff val="50000"/>
                  </a:schemeClr>
                </a:solidFill>
              </a:rPr>
              <a:t> </a:t>
            </a:r>
            <a:r>
              <a:rPr lang="en-US" sz="1600" dirty="0">
                <a:solidFill>
                  <a:schemeClr val="tx1">
                    <a:lumMod val="50000"/>
                    <a:lumOff val="50000"/>
                  </a:schemeClr>
                </a:solidFill>
                <a:latin typeface="+mn-lt"/>
              </a:rPr>
              <a:t>Agriculture is not only how we grow food, but the </a:t>
            </a:r>
            <a:r>
              <a:rPr lang="en-US" sz="1600" i="1" dirty="0">
                <a:solidFill>
                  <a:schemeClr val="tx1">
                    <a:lumMod val="50000"/>
                    <a:lumOff val="50000"/>
                  </a:schemeClr>
                </a:solidFill>
                <a:latin typeface="+mn-lt"/>
              </a:rPr>
              <a:t>entire</a:t>
            </a:r>
            <a:r>
              <a:rPr lang="en-US" sz="1600" dirty="0">
                <a:solidFill>
                  <a:schemeClr val="tx1">
                    <a:lumMod val="50000"/>
                    <a:lumOff val="50000"/>
                  </a:schemeClr>
                </a:solidFill>
                <a:latin typeface="+mn-lt"/>
              </a:rPr>
              <a:t> food chain including the workers that help to plant the seeds, harvest the crops, package the food, deliver the product and serve the meal to consumers. </a:t>
            </a:r>
          </a:p>
          <a:p>
            <a:pPr>
              <a:buFont typeface="Arial" pitchFamily="34" charset="0"/>
              <a:buChar char="•"/>
              <a:defRPr/>
            </a:pPr>
            <a:endParaRPr lang="en-US" sz="1600" dirty="0">
              <a:solidFill>
                <a:schemeClr val="tx1">
                  <a:lumMod val="50000"/>
                  <a:lumOff val="50000"/>
                </a:schemeClr>
              </a:solidFill>
              <a:latin typeface="+mn-lt"/>
            </a:endParaRPr>
          </a:p>
          <a:p>
            <a:pPr>
              <a:buFont typeface="Arial" pitchFamily="34" charset="0"/>
              <a:buChar char="•"/>
              <a:defRPr/>
            </a:pPr>
            <a:r>
              <a:rPr lang="en-US" sz="1600" dirty="0">
                <a:solidFill>
                  <a:schemeClr val="tx1">
                    <a:lumMod val="50000"/>
                    <a:lumOff val="50000"/>
                  </a:schemeClr>
                </a:solidFill>
                <a:latin typeface="+mn-lt"/>
              </a:rPr>
              <a:t> Policies in the Farm Bill affect not just farmers but rural and urban communities, the environment, health, hunger and even immigration.</a:t>
            </a:r>
          </a:p>
        </p:txBody>
      </p:sp>
      <p:sp>
        <p:nvSpPr>
          <p:cNvPr id="175106" name="Rectangle 1"/>
          <p:cNvSpPr>
            <a:spLocks/>
          </p:cNvSpPr>
          <p:nvPr/>
        </p:nvSpPr>
        <p:spPr bwMode="auto">
          <a:xfrm>
            <a:off x="914400" y="381000"/>
            <a:ext cx="7215188" cy="608013"/>
          </a:xfrm>
          <a:prstGeom prst="rect">
            <a:avLst/>
          </a:prstGeom>
          <a:noFill/>
          <a:ln w="12700">
            <a:noFill/>
            <a:miter lim="800000"/>
            <a:headEnd/>
            <a:tailEnd/>
          </a:ln>
        </p:spPr>
        <p:txBody>
          <a:bodyPr lIns="0" tIns="0" rIns="0" bIns="0" anchor="ctr"/>
          <a:lstStyle/>
          <a:p>
            <a:pPr algn="ctr">
              <a:defRPr/>
            </a:pPr>
            <a:r>
              <a:rPr lang="en-US" sz="3700" b="1" dirty="0">
                <a:solidFill>
                  <a:schemeClr val="tx1">
                    <a:lumMod val="50000"/>
                    <a:lumOff val="50000"/>
                  </a:schemeClr>
                </a:solidFill>
                <a:latin typeface="+mn-lt"/>
              </a:rPr>
              <a:t>We Need Justice in Our Food System</a:t>
            </a:r>
          </a:p>
        </p:txBody>
      </p:sp>
    </p:spTree>
  </p:cSld>
  <p:clrMapOvr>
    <a:masterClrMapping/>
  </p:clrMapOvr>
  <p:transition xmlns:p14="http://schemas.microsoft.com/office/powerpoint/2010/mai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p:cNvSpPr>
          <p:nvPr/>
        </p:nvSpPr>
        <p:spPr bwMode="auto">
          <a:xfrm>
            <a:off x="5638800" y="1143000"/>
            <a:ext cx="3276600" cy="3048000"/>
          </a:xfrm>
          <a:prstGeom prst="rect">
            <a:avLst/>
          </a:prstGeom>
          <a:noFill/>
          <a:ln w="12700">
            <a:noFill/>
            <a:miter lim="800000"/>
            <a:headEnd/>
            <a:tailEnd/>
          </a:ln>
        </p:spPr>
        <p:txBody>
          <a:bodyPr lIns="0" tIns="0" rIns="0" bIns="0" anchor="ctr"/>
          <a:lstStyle/>
          <a:p>
            <a:pPr>
              <a:defRPr/>
            </a:pPr>
            <a:r>
              <a:rPr lang="en-US" sz="1600" u="sng" dirty="0">
                <a:solidFill>
                  <a:schemeClr val="accent1">
                    <a:lumMod val="75000"/>
                  </a:schemeClr>
                </a:solidFill>
                <a:latin typeface="+mn-lt"/>
              </a:rPr>
              <a:t>Key questions:</a:t>
            </a:r>
          </a:p>
          <a:p>
            <a:pPr>
              <a:defRPr/>
            </a:pPr>
            <a:r>
              <a:rPr lang="en-US" sz="1600" i="1" dirty="0">
                <a:latin typeface="+mn-lt"/>
              </a:rPr>
              <a:t>Who’s got the power?</a:t>
            </a:r>
          </a:p>
          <a:p>
            <a:pPr>
              <a:defRPr/>
            </a:pPr>
            <a:r>
              <a:rPr lang="en-US" sz="1600" i="1" dirty="0">
                <a:latin typeface="+mn-lt"/>
              </a:rPr>
              <a:t>Who’s at the table?</a:t>
            </a:r>
          </a:p>
          <a:p>
            <a:pPr>
              <a:defRPr/>
            </a:pPr>
            <a:r>
              <a:rPr lang="en-US" sz="1600" i="1" dirty="0">
                <a:latin typeface="+mn-lt"/>
              </a:rPr>
              <a:t>How are we taking collective action</a:t>
            </a:r>
            <a:r>
              <a:rPr lang="en-US" sz="2000" i="1" dirty="0">
                <a:latin typeface="+mn-lt"/>
              </a:rPr>
              <a:t>?</a:t>
            </a:r>
          </a:p>
          <a:p>
            <a:pPr>
              <a:defRPr/>
            </a:pPr>
            <a:r>
              <a:rPr lang="en-US" sz="1600" u="sng" dirty="0">
                <a:solidFill>
                  <a:schemeClr val="accent1">
                    <a:lumMod val="75000"/>
                  </a:schemeClr>
                </a:solidFill>
                <a:latin typeface="+mn-lt"/>
              </a:rPr>
              <a:t>Example:  </a:t>
            </a:r>
          </a:p>
          <a:p>
            <a:pPr>
              <a:defRPr/>
            </a:pPr>
            <a:r>
              <a:rPr lang="en-US" sz="1600" dirty="0">
                <a:latin typeface="+mn-lt"/>
              </a:rPr>
              <a:t>We must not ignore workers and their livelihoods.  Food justice must involve increasing their wages and improving their working conditions, so that they too can enjoy healthy and sustainable lives</a:t>
            </a:r>
            <a:r>
              <a:rPr lang="en-US" sz="1300" dirty="0">
                <a:latin typeface="+mn-lt"/>
              </a:rPr>
              <a:t>.</a:t>
            </a:r>
          </a:p>
        </p:txBody>
      </p:sp>
      <p:sp>
        <p:nvSpPr>
          <p:cNvPr id="176131" name="Rectangle 2"/>
          <p:cNvSpPr>
            <a:spLocks/>
          </p:cNvSpPr>
          <p:nvPr/>
        </p:nvSpPr>
        <p:spPr bwMode="auto">
          <a:xfrm>
            <a:off x="304800" y="304800"/>
            <a:ext cx="8232775" cy="571500"/>
          </a:xfrm>
          <a:prstGeom prst="rect">
            <a:avLst/>
          </a:prstGeom>
          <a:noFill/>
          <a:ln w="12700">
            <a:noFill/>
            <a:miter lim="800000"/>
            <a:headEnd/>
            <a:tailEnd/>
          </a:ln>
        </p:spPr>
        <p:txBody>
          <a:bodyPr lIns="0" tIns="0" rIns="0" bIns="0" anchor="ctr"/>
          <a:lstStyle/>
          <a:p>
            <a:pPr algn="ctr">
              <a:defRPr/>
            </a:pPr>
            <a:r>
              <a:rPr lang="en-US" sz="2800" b="1" dirty="0">
                <a:solidFill>
                  <a:schemeClr val="tx1">
                    <a:lumMod val="50000"/>
                    <a:lumOff val="50000"/>
                  </a:schemeClr>
                </a:solidFill>
                <a:latin typeface="+mn-lt"/>
              </a:rPr>
              <a:t>Building a Movement: Connecting the Dots</a:t>
            </a:r>
          </a:p>
        </p:txBody>
      </p:sp>
      <p:pic>
        <p:nvPicPr>
          <p:cNvPr id="27652" name="Picture 3"/>
          <p:cNvPicPr>
            <a:picLocks noChangeAspect="1" noChangeArrowheads="1"/>
          </p:cNvPicPr>
          <p:nvPr/>
        </p:nvPicPr>
        <p:blipFill>
          <a:blip r:embed="rId3" cstate="print"/>
          <a:srcRect/>
          <a:stretch>
            <a:fillRect/>
          </a:stretch>
        </p:blipFill>
        <p:spPr bwMode="auto">
          <a:xfrm>
            <a:off x="533400" y="914400"/>
            <a:ext cx="4781550" cy="3276600"/>
          </a:xfrm>
          <a:prstGeom prst="rect">
            <a:avLst/>
          </a:prstGeom>
          <a:noFill/>
          <a:ln w="12700">
            <a:noFill/>
            <a:miter lim="800000"/>
            <a:headEnd/>
            <a:tailEnd/>
          </a:ln>
        </p:spPr>
      </p:pic>
      <p:sp>
        <p:nvSpPr>
          <p:cNvPr id="27653" name="Rectangle 4"/>
          <p:cNvSpPr>
            <a:spLocks/>
          </p:cNvSpPr>
          <p:nvPr/>
        </p:nvSpPr>
        <p:spPr bwMode="auto">
          <a:xfrm>
            <a:off x="2133600" y="990600"/>
            <a:ext cx="4152900" cy="1677988"/>
          </a:xfrm>
          <a:prstGeom prst="rect">
            <a:avLst/>
          </a:prstGeom>
          <a:noFill/>
          <a:ln w="12700">
            <a:noFill/>
            <a:miter lim="800000"/>
            <a:headEnd/>
            <a:tailEnd/>
          </a:ln>
        </p:spPr>
        <p:txBody>
          <a:bodyPr lIns="0" tIns="0" rIns="0" bIns="0" anchor="ctr"/>
          <a:lstStyle/>
          <a:p>
            <a:endParaRPr lang="en-US" sz="2600" b="1" i="1">
              <a:solidFill>
                <a:srgbClr val="FFFFFF"/>
              </a:solidFill>
            </a:endParaRPr>
          </a:p>
        </p:txBody>
      </p:sp>
      <p:sp>
        <p:nvSpPr>
          <p:cNvPr id="26630" name="Rectangle 5"/>
          <p:cNvSpPr>
            <a:spLocks/>
          </p:cNvSpPr>
          <p:nvPr/>
        </p:nvSpPr>
        <p:spPr bwMode="auto">
          <a:xfrm>
            <a:off x="304800" y="4191000"/>
            <a:ext cx="7848600" cy="2514600"/>
          </a:xfrm>
          <a:prstGeom prst="rect">
            <a:avLst/>
          </a:prstGeom>
          <a:noFill/>
          <a:ln w="12700">
            <a:noFill/>
            <a:miter lim="800000"/>
            <a:headEnd/>
            <a:tailEnd/>
          </a:ln>
        </p:spPr>
        <p:txBody>
          <a:bodyPr lIns="0" tIns="0" rIns="0" bIns="0" anchor="ctr"/>
          <a:lstStyle/>
          <a:p>
            <a:pPr>
              <a:defRPr/>
            </a:pPr>
            <a:r>
              <a:rPr lang="en-US" sz="1500" b="1" u="sng" dirty="0">
                <a:solidFill>
                  <a:schemeClr val="accent1">
                    <a:lumMod val="75000"/>
                  </a:schemeClr>
                </a:solidFill>
                <a:latin typeface="+mn-lt"/>
              </a:rPr>
              <a:t>Core Values:</a:t>
            </a:r>
          </a:p>
          <a:p>
            <a:pPr algn="just">
              <a:buFont typeface="Wingdings" pitchFamily="2" charset="2"/>
              <a:buChar char="ü"/>
              <a:defRPr/>
            </a:pPr>
            <a:r>
              <a:rPr lang="en-US" sz="1500" dirty="0">
                <a:latin typeface="+mn-lt"/>
              </a:rPr>
              <a:t>Builds community-based responses, not solutions that leave the underlying social problems intact</a:t>
            </a:r>
          </a:p>
          <a:p>
            <a:pPr algn="just">
              <a:buFont typeface="Wingdings" pitchFamily="2" charset="2"/>
              <a:buChar char="ü"/>
              <a:defRPr/>
            </a:pPr>
            <a:r>
              <a:rPr lang="en-US" sz="1500" dirty="0">
                <a:latin typeface="+mn-lt"/>
              </a:rPr>
              <a:t>Changes attitudes, behaviors, laws, policies and institutions to better reflect the justice based values </a:t>
            </a:r>
          </a:p>
          <a:p>
            <a:pPr algn="just">
              <a:buFont typeface="Wingdings" pitchFamily="2" charset="2"/>
              <a:buChar char="ü"/>
              <a:defRPr/>
            </a:pPr>
            <a:r>
              <a:rPr lang="en-US" sz="1500" dirty="0">
                <a:latin typeface="+mn-lt"/>
              </a:rPr>
              <a:t>Insists on accountability and responsiveness among institutions, including the government, large corporations, universities and other entities whose policies and actions profoundly affect the living conditions of individuals and communities</a:t>
            </a:r>
          </a:p>
          <a:p>
            <a:pPr algn="just">
              <a:buFont typeface="Wingdings" pitchFamily="2" charset="2"/>
              <a:buChar char="ü"/>
              <a:defRPr/>
            </a:pPr>
            <a:r>
              <a:rPr lang="en-US" sz="1500" dirty="0">
                <a:latin typeface="+mn-lt"/>
              </a:rPr>
              <a:t>Expands the meaning and practice of "democracy" by involving those closest to social problems in determining their solutions</a:t>
            </a:r>
          </a:p>
        </p:txBody>
      </p:sp>
    </p:spTree>
  </p:cSld>
  <p:clrMapOvr>
    <a:masterClrMapping/>
  </p:clrMapOvr>
  <p:transition xmlns:p14="http://schemas.microsoft.com/office/powerpoint/2010/mai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048000"/>
            <a:ext cx="6172200" cy="1436688"/>
          </a:xfrm>
        </p:spPr>
        <p:txBody>
          <a:bodyPr/>
          <a:lstStyle/>
          <a:p>
            <a:pPr eaLnBrk="1" fontAlgn="auto" hangingPunct="1">
              <a:spcAft>
                <a:spcPts val="0"/>
              </a:spcAft>
              <a:defRPr/>
            </a:pPr>
            <a:r>
              <a:rPr lang="en-US" dirty="0" smtClean="0">
                <a:solidFill>
                  <a:schemeClr val="tx1">
                    <a:lumMod val="95000"/>
                    <a:lumOff val="5000"/>
                  </a:schemeClr>
                </a:solidFill>
              </a:rPr>
              <a:t>Farm Bill and Communities of Color</a:t>
            </a:r>
            <a:endParaRPr lang="en-US" dirty="0">
              <a:solidFill>
                <a:schemeClr val="tx1">
                  <a:lumMod val="95000"/>
                  <a:lumOff val="5000"/>
                </a:schemeClr>
              </a:solidFill>
            </a:endParaRPr>
          </a:p>
        </p:txBody>
      </p:sp>
      <p:sp>
        <p:nvSpPr>
          <p:cNvPr id="10243" name="Subtitle 2"/>
          <p:cNvSpPr>
            <a:spLocks noGrp="1"/>
          </p:cNvSpPr>
          <p:nvPr>
            <p:ph type="subTitle" idx="1"/>
          </p:nvPr>
        </p:nvSpPr>
        <p:spPr>
          <a:xfrm>
            <a:off x="2133600" y="4648200"/>
            <a:ext cx="7010400" cy="2209800"/>
          </a:xfrm>
        </p:spPr>
        <p:txBody>
          <a:bodyPr/>
          <a:lstStyle/>
          <a:p>
            <a:pPr eaLnBrk="1" hangingPunct="1">
              <a:lnSpc>
                <a:spcPct val="80000"/>
              </a:lnSpc>
            </a:pPr>
            <a:r>
              <a:rPr lang="en-US" sz="1000" i="1" smtClean="0"/>
              <a:t>Presenters </a:t>
            </a:r>
          </a:p>
          <a:p>
            <a:pPr eaLnBrk="1" hangingPunct="1">
              <a:lnSpc>
                <a:spcPct val="80000"/>
              </a:lnSpc>
              <a:spcAft>
                <a:spcPts val="600"/>
              </a:spcAft>
            </a:pPr>
            <a:r>
              <a:rPr lang="en-US" sz="1600" smtClean="0"/>
              <a:t>Carolina Guzman </a:t>
            </a:r>
            <a:r>
              <a:rPr lang="en-US" sz="1600" b="0" smtClean="0"/>
              <a:t>MPH, Program Manager, Prevention Institute</a:t>
            </a:r>
          </a:p>
          <a:p>
            <a:pPr eaLnBrk="1" hangingPunct="1">
              <a:lnSpc>
                <a:spcPct val="80000"/>
              </a:lnSpc>
              <a:spcAft>
                <a:spcPts val="600"/>
              </a:spcAft>
            </a:pPr>
            <a:r>
              <a:rPr lang="en-US" sz="1600" smtClean="0"/>
              <a:t>Lorette Picciano, </a:t>
            </a:r>
            <a:r>
              <a:rPr lang="en-US" sz="1600" b="0" smtClean="0"/>
              <a:t>Executive Director, Rural Coalition</a:t>
            </a:r>
          </a:p>
          <a:p>
            <a:pPr eaLnBrk="1" hangingPunct="1">
              <a:lnSpc>
                <a:spcPct val="80000"/>
              </a:lnSpc>
              <a:spcAft>
                <a:spcPts val="600"/>
              </a:spcAft>
            </a:pPr>
            <a:r>
              <a:rPr lang="en-US" sz="1600" smtClean="0"/>
              <a:t>Amalia Deloney, </a:t>
            </a:r>
            <a:r>
              <a:rPr lang="en-US" sz="1600" b="0" smtClean="0"/>
              <a:t>Grassroots Policy Director, Center for Media Justice</a:t>
            </a:r>
            <a:endParaRPr lang="en-US" sz="1600" b="0" i="1" smtClean="0"/>
          </a:p>
          <a:p>
            <a:pPr eaLnBrk="1" hangingPunct="1">
              <a:lnSpc>
                <a:spcPct val="80000"/>
              </a:lnSpc>
              <a:spcAft>
                <a:spcPts val="600"/>
              </a:spcAft>
            </a:pPr>
            <a:r>
              <a:rPr lang="en-US" sz="1600" i="1" smtClean="0"/>
              <a:t>Moderator: </a:t>
            </a:r>
            <a:r>
              <a:rPr lang="en-US" sz="1600" smtClean="0"/>
              <a:t> AyeNay Abye, </a:t>
            </a:r>
            <a:r>
              <a:rPr lang="en-US" sz="1600" b="0" smtClean="0"/>
              <a:t>Policy Director, The Praxis Project</a:t>
            </a:r>
          </a:p>
          <a:p>
            <a:pPr eaLnBrk="1" hangingPunct="1">
              <a:lnSpc>
                <a:spcPct val="80000"/>
              </a:lnSpc>
              <a:spcAft>
                <a:spcPts val="600"/>
              </a:spcAft>
            </a:pPr>
            <a:endParaRPr lang="en-US" sz="900" smtClean="0"/>
          </a:p>
        </p:txBody>
      </p:sp>
      <p:pic>
        <p:nvPicPr>
          <p:cNvPr id="10244" name="Picture 2" descr="http://www.ccheonline.org/sites/all/themes/cche/images/banner_img.jpg"/>
          <p:cNvPicPr>
            <a:picLocks noChangeAspect="1" noChangeArrowheads="1"/>
          </p:cNvPicPr>
          <p:nvPr/>
        </p:nvPicPr>
        <p:blipFill>
          <a:blip r:embed="rId3" cstate="print"/>
          <a:srcRect/>
          <a:stretch>
            <a:fillRect/>
          </a:stretch>
        </p:blipFill>
        <p:spPr bwMode="auto">
          <a:xfrm>
            <a:off x="228600" y="304800"/>
            <a:ext cx="8572500" cy="2886075"/>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1"/>
          </p:nvPr>
        </p:nvSpPr>
        <p:spPr>
          <a:xfrm>
            <a:off x="4800600" y="381000"/>
            <a:ext cx="3810000" cy="6019800"/>
          </a:xfrm>
        </p:spPr>
        <p:txBody>
          <a:bodyPr/>
          <a:lstStyle/>
          <a:p>
            <a:pPr eaLnBrk="1" hangingPunct="1">
              <a:lnSpc>
                <a:spcPct val="90000"/>
              </a:lnSpc>
              <a:buFontTx/>
              <a:buNone/>
            </a:pPr>
            <a:r>
              <a:rPr lang="en-US" sz="1800" b="1" i="1" smtClean="0">
                <a:solidFill>
                  <a:srgbClr val="008000"/>
                </a:solidFill>
              </a:rPr>
              <a:t>  </a:t>
            </a:r>
            <a:r>
              <a:rPr lang="en-US" sz="1400" b="1" i="1" smtClean="0">
                <a:solidFill>
                  <a:srgbClr val="008000"/>
                </a:solidFill>
                <a:latin typeface="Lucida Bright" pitchFamily="18" charset="0"/>
              </a:rPr>
              <a:t>   </a:t>
            </a:r>
            <a:r>
              <a:rPr lang="en-US" sz="1400" b="1" i="1" smtClean="0">
                <a:solidFill>
                  <a:srgbClr val="008000"/>
                </a:solidFill>
              </a:rPr>
              <a:t>The Farm and Food Policy Diversity Initiative</a:t>
            </a:r>
            <a:r>
              <a:rPr lang="en-US" sz="1400" b="1" i="1" smtClean="0"/>
              <a:t>, </a:t>
            </a:r>
            <a:r>
              <a:rPr lang="en-US" sz="1400" smtClean="0"/>
              <a:t>coordinated by the Rural Coalition for the 2008 Farm Bill debate</a:t>
            </a:r>
            <a:r>
              <a:rPr lang="en-US" sz="1400" b="1" i="1" smtClean="0"/>
              <a:t>, </a:t>
            </a:r>
            <a:r>
              <a:rPr lang="en-US" sz="1400" smtClean="0"/>
              <a:t>was designed to ensure that organizations serving people of color in the food system have the opportunity to link their own initiatives into a comprehensive agenda of food and agriculture policy proposals developed by the Farm and Food Policy Project.  </a:t>
            </a:r>
          </a:p>
          <a:p>
            <a:pPr eaLnBrk="1" hangingPunct="1">
              <a:lnSpc>
                <a:spcPct val="90000"/>
              </a:lnSpc>
              <a:buFontTx/>
              <a:buNone/>
            </a:pPr>
            <a:endParaRPr lang="en-US" sz="1400" smtClean="0"/>
          </a:p>
          <a:p>
            <a:pPr eaLnBrk="1" hangingPunct="1">
              <a:lnSpc>
                <a:spcPct val="90000"/>
              </a:lnSpc>
              <a:buFontTx/>
              <a:buNone/>
            </a:pPr>
            <a:r>
              <a:rPr lang="en-US" sz="1400" smtClean="0"/>
              <a:t>      The Initiative supported the efforts of its partners to strengthen and diversify the content of farm bill policy agendas of critical allies and build bridges between the diverse leaders engaged in food and farm policy development with the overall goal of securing access to the same opportunities that have benefited other producers. </a:t>
            </a:r>
          </a:p>
          <a:p>
            <a:pPr eaLnBrk="1" hangingPunct="1">
              <a:lnSpc>
                <a:spcPct val="90000"/>
              </a:lnSpc>
              <a:buFontTx/>
              <a:buNone/>
            </a:pPr>
            <a:endParaRPr lang="en-US" sz="1400" smtClean="0"/>
          </a:p>
          <a:p>
            <a:pPr eaLnBrk="1" hangingPunct="1">
              <a:lnSpc>
                <a:spcPct val="90000"/>
              </a:lnSpc>
              <a:buFontTx/>
              <a:buNone/>
            </a:pPr>
            <a:r>
              <a:rPr lang="en-US" sz="1400" b="1" smtClean="0">
                <a:solidFill>
                  <a:srgbClr val="008000"/>
                </a:solidFill>
              </a:rPr>
              <a:t>      </a:t>
            </a:r>
            <a:r>
              <a:rPr lang="en-US" sz="1400" b="1" u="sng" smtClean="0">
                <a:solidFill>
                  <a:srgbClr val="008000"/>
                </a:solidFill>
              </a:rPr>
              <a:t>Outcomes</a:t>
            </a:r>
            <a:r>
              <a:rPr lang="en-US" sz="1400" b="1" smtClean="0">
                <a:solidFill>
                  <a:srgbClr val="008000"/>
                </a:solidFill>
              </a:rPr>
              <a:t>:  </a:t>
            </a:r>
            <a:r>
              <a:rPr lang="en-US" sz="1400" i="1" smtClean="0">
                <a:solidFill>
                  <a:srgbClr val="008000"/>
                </a:solidFill>
              </a:rPr>
              <a:t>More than 30 Sections of Policy were included in the final Farm Bill, creating new USDA offices and accountability and  bringing more than $3 billion to people of color communities. </a:t>
            </a:r>
          </a:p>
        </p:txBody>
      </p:sp>
      <p:pic>
        <p:nvPicPr>
          <p:cNvPr id="28675" name="Picture 6"/>
          <p:cNvPicPr>
            <a:picLocks noChangeAspect="1"/>
          </p:cNvPicPr>
          <p:nvPr/>
        </p:nvPicPr>
        <p:blipFill>
          <a:blip r:embed="rId3" cstate="print"/>
          <a:srcRect/>
          <a:stretch>
            <a:fillRect/>
          </a:stretch>
        </p:blipFill>
        <p:spPr bwMode="auto">
          <a:xfrm>
            <a:off x="457200" y="228600"/>
            <a:ext cx="4510088" cy="583565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4"/>
          <p:cNvSpPr txBox="1">
            <a:spLocks noChangeArrowheads="1"/>
          </p:cNvSpPr>
          <p:nvPr/>
        </p:nvSpPr>
        <p:spPr bwMode="auto">
          <a:xfrm>
            <a:off x="6400800" y="4419600"/>
            <a:ext cx="2438400" cy="366713"/>
          </a:xfrm>
          <a:prstGeom prst="rect">
            <a:avLst/>
          </a:prstGeom>
          <a:noFill/>
          <a:ln w="9525">
            <a:noFill/>
            <a:miter lim="800000"/>
            <a:headEnd/>
            <a:tailEnd/>
          </a:ln>
        </p:spPr>
        <p:txBody>
          <a:bodyPr>
            <a:spAutoFit/>
          </a:bodyPr>
          <a:lstStyle/>
          <a:p>
            <a:pPr>
              <a:spcBef>
                <a:spcPct val="50000"/>
              </a:spcBef>
            </a:pPr>
            <a:endParaRPr lang="en-US"/>
          </a:p>
        </p:txBody>
      </p:sp>
      <p:pic>
        <p:nvPicPr>
          <p:cNvPr id="29699" name="Picture 5" descr="BTsFavLogo"/>
          <p:cNvPicPr>
            <a:picLocks noChangeAspect="1" noChangeArrowheads="1"/>
          </p:cNvPicPr>
          <p:nvPr/>
        </p:nvPicPr>
        <p:blipFill>
          <a:blip r:embed="rId3" cstate="print"/>
          <a:srcRect/>
          <a:stretch>
            <a:fillRect/>
          </a:stretch>
        </p:blipFill>
        <p:spPr bwMode="auto">
          <a:xfrm>
            <a:off x="6096000" y="5638800"/>
            <a:ext cx="2460625" cy="768350"/>
          </a:xfrm>
          <a:prstGeom prst="rect">
            <a:avLst/>
          </a:prstGeom>
          <a:noFill/>
          <a:ln w="9525">
            <a:noFill/>
            <a:miter lim="800000"/>
            <a:headEnd/>
            <a:tailEnd/>
          </a:ln>
        </p:spPr>
      </p:pic>
      <p:sp>
        <p:nvSpPr>
          <p:cNvPr id="29700" name="Text Box 6"/>
          <p:cNvSpPr txBox="1">
            <a:spLocks noChangeArrowheads="1"/>
          </p:cNvSpPr>
          <p:nvPr/>
        </p:nvSpPr>
        <p:spPr bwMode="auto">
          <a:xfrm>
            <a:off x="1828800" y="3810000"/>
            <a:ext cx="5257800" cy="366713"/>
          </a:xfrm>
          <a:prstGeom prst="rect">
            <a:avLst/>
          </a:prstGeom>
          <a:noFill/>
          <a:ln w="9525">
            <a:noFill/>
            <a:miter lim="800000"/>
            <a:headEnd/>
            <a:tailEnd/>
          </a:ln>
        </p:spPr>
        <p:txBody>
          <a:bodyPr>
            <a:spAutoFit/>
          </a:bodyPr>
          <a:lstStyle/>
          <a:p>
            <a:pPr>
              <a:spcBef>
                <a:spcPct val="50000"/>
              </a:spcBef>
            </a:pPr>
            <a:endParaRPr lang="en-US"/>
          </a:p>
        </p:txBody>
      </p:sp>
      <p:sp>
        <p:nvSpPr>
          <p:cNvPr id="28677" name="Text Box 7"/>
          <p:cNvSpPr txBox="1">
            <a:spLocks noChangeArrowheads="1"/>
          </p:cNvSpPr>
          <p:nvPr/>
        </p:nvSpPr>
        <p:spPr bwMode="auto">
          <a:xfrm>
            <a:off x="1600200" y="685800"/>
            <a:ext cx="7162800" cy="1077913"/>
          </a:xfrm>
          <a:prstGeom prst="rect">
            <a:avLst/>
          </a:prstGeom>
          <a:noFill/>
          <a:ln w="9525">
            <a:noFill/>
            <a:miter lim="800000"/>
            <a:headEnd/>
            <a:tailEnd/>
          </a:ln>
        </p:spPr>
        <p:txBody>
          <a:bodyPr>
            <a:spAutoFit/>
          </a:bodyPr>
          <a:lstStyle/>
          <a:p>
            <a:pPr>
              <a:spcBef>
                <a:spcPct val="50000"/>
              </a:spcBef>
              <a:defRPr/>
            </a:pPr>
            <a:r>
              <a:rPr lang="en-US" sz="1600" dirty="0">
                <a:solidFill>
                  <a:srgbClr val="008000"/>
                </a:solidFill>
                <a:latin typeface="+mn-lt"/>
              </a:rPr>
              <a:t>Over a dozen partner groups working in more than 15 states led an organic and strategic campaign by leveraging the individual organizational relationships and credibility that each of them had built with elected representatives.  </a:t>
            </a:r>
          </a:p>
        </p:txBody>
      </p:sp>
      <p:pic>
        <p:nvPicPr>
          <p:cNvPr id="29702" name="Picture 8"/>
          <p:cNvPicPr>
            <a:picLocks noChangeAspect="1"/>
          </p:cNvPicPr>
          <p:nvPr/>
        </p:nvPicPr>
        <p:blipFill>
          <a:blip r:embed="rId4" cstate="print"/>
          <a:srcRect/>
          <a:stretch>
            <a:fillRect/>
          </a:stretch>
        </p:blipFill>
        <p:spPr bwMode="auto">
          <a:xfrm>
            <a:off x="228600" y="1752600"/>
            <a:ext cx="5905500" cy="3657600"/>
          </a:xfrm>
          <a:prstGeom prst="rect">
            <a:avLst/>
          </a:prstGeom>
          <a:noFill/>
          <a:ln w="9525">
            <a:noFill/>
            <a:miter lim="800000"/>
            <a:headEnd/>
            <a:tailEnd/>
          </a:ln>
        </p:spPr>
      </p:pic>
      <p:sp>
        <p:nvSpPr>
          <p:cNvPr id="29703" name="TextBox 9"/>
          <p:cNvSpPr txBox="1">
            <a:spLocks noChangeArrowheads="1"/>
          </p:cNvSpPr>
          <p:nvPr/>
        </p:nvSpPr>
        <p:spPr bwMode="auto">
          <a:xfrm>
            <a:off x="914400" y="5562600"/>
            <a:ext cx="1905000" cy="914400"/>
          </a:xfrm>
          <a:prstGeom prst="rect">
            <a:avLst/>
          </a:prstGeom>
          <a:noFill/>
          <a:ln w="9525">
            <a:noFill/>
            <a:miter lim="800000"/>
            <a:headEnd/>
            <a:tailEnd/>
          </a:ln>
        </p:spPr>
        <p:txBody>
          <a:bodyPr>
            <a:spAutoFit/>
          </a:bodyPr>
          <a:lstStyle/>
          <a:p>
            <a:endParaRPr lang="en-US"/>
          </a:p>
        </p:txBody>
      </p:sp>
      <p:pic>
        <p:nvPicPr>
          <p:cNvPr id="29704" name="Picture 4"/>
          <p:cNvPicPr>
            <a:picLocks noChangeAspect="1" noChangeArrowheads="1"/>
          </p:cNvPicPr>
          <p:nvPr/>
        </p:nvPicPr>
        <p:blipFill>
          <a:blip r:embed="rId5" cstate="print"/>
          <a:srcRect/>
          <a:stretch>
            <a:fillRect/>
          </a:stretch>
        </p:blipFill>
        <p:spPr bwMode="auto">
          <a:xfrm>
            <a:off x="152400" y="304800"/>
            <a:ext cx="1295400" cy="952500"/>
          </a:xfrm>
          <a:prstGeom prst="rect">
            <a:avLst/>
          </a:prstGeom>
          <a:noFill/>
          <a:ln w="9525">
            <a:noFill/>
            <a:miter lim="800000"/>
            <a:headEnd/>
            <a:tailEnd/>
          </a:ln>
        </p:spPr>
      </p:pic>
      <p:sp>
        <p:nvSpPr>
          <p:cNvPr id="29705" name="TextBox 11"/>
          <p:cNvSpPr txBox="1">
            <a:spLocks noChangeArrowheads="1"/>
          </p:cNvSpPr>
          <p:nvPr/>
        </p:nvSpPr>
        <p:spPr bwMode="auto">
          <a:xfrm>
            <a:off x="914400" y="5638800"/>
            <a:ext cx="1981200" cy="646113"/>
          </a:xfrm>
          <a:prstGeom prst="rect">
            <a:avLst/>
          </a:prstGeom>
          <a:noFill/>
          <a:ln w="9525">
            <a:noFill/>
            <a:miter lim="800000"/>
            <a:headEnd/>
            <a:tailEnd/>
          </a:ln>
        </p:spPr>
        <p:txBody>
          <a:bodyPr>
            <a:spAutoFit/>
          </a:bodyPr>
          <a:lstStyle/>
          <a:p>
            <a:pPr eaLnBrk="0" hangingPunct="0"/>
            <a:r>
              <a:rPr lang="en-US">
                <a:solidFill>
                  <a:srgbClr val="008000"/>
                </a:solidFill>
                <a:latin typeface="Marker Felt"/>
              </a:rPr>
              <a:t>Rural </a:t>
            </a:r>
            <a:r>
              <a:rPr lang="en-US" i="1">
                <a:solidFill>
                  <a:srgbClr val="008000"/>
                </a:solidFill>
                <a:latin typeface="Marker Felt"/>
              </a:rPr>
              <a:t>Coalition</a:t>
            </a:r>
          </a:p>
          <a:p>
            <a:pPr eaLnBrk="0" hangingPunct="0"/>
            <a:r>
              <a:rPr lang="en-US">
                <a:solidFill>
                  <a:srgbClr val="000000"/>
                </a:solidFill>
                <a:latin typeface="Marker Felt"/>
                <a:hlinkClick r:id="rId6"/>
              </a:rPr>
              <a:t>www.ruralco.org</a:t>
            </a:r>
            <a:endParaRPr lang="en-US">
              <a:solidFill>
                <a:srgbClr val="000000"/>
              </a:solidFill>
              <a:latin typeface="Marker Felt"/>
            </a:endParaRPr>
          </a:p>
        </p:txBody>
      </p:sp>
      <p:sp>
        <p:nvSpPr>
          <p:cNvPr id="28682" name="TextBox 13"/>
          <p:cNvSpPr txBox="1">
            <a:spLocks noChangeArrowheads="1"/>
          </p:cNvSpPr>
          <p:nvPr/>
        </p:nvSpPr>
        <p:spPr bwMode="auto">
          <a:xfrm>
            <a:off x="6172200" y="1676400"/>
            <a:ext cx="2743200" cy="3940175"/>
          </a:xfrm>
          <a:prstGeom prst="rect">
            <a:avLst/>
          </a:prstGeom>
          <a:noFill/>
          <a:ln w="9525">
            <a:noFill/>
            <a:miter lim="800000"/>
            <a:headEnd/>
            <a:tailEnd/>
          </a:ln>
        </p:spPr>
        <p:txBody>
          <a:bodyPr>
            <a:spAutoFit/>
          </a:bodyPr>
          <a:lstStyle/>
          <a:p>
            <a:pPr>
              <a:defRPr/>
            </a:pPr>
            <a:r>
              <a:rPr lang="en-US" sz="1600" b="1" dirty="0">
                <a:solidFill>
                  <a:srgbClr val="008000"/>
                </a:solidFill>
                <a:latin typeface="+mn-lt"/>
              </a:rPr>
              <a:t>The FFP Diversity Initiative Policy Team developed a comprehensive shared policy agenda that was translated into legislation.  </a:t>
            </a:r>
          </a:p>
          <a:p>
            <a:pPr>
              <a:defRPr/>
            </a:pPr>
            <a:endParaRPr lang="en-US" sz="800" b="1" i="1" dirty="0">
              <a:solidFill>
                <a:srgbClr val="008000"/>
              </a:solidFill>
              <a:latin typeface="Lucida Bright" pitchFamily="18" charset="0"/>
            </a:endParaRPr>
          </a:p>
          <a:p>
            <a:pPr>
              <a:defRPr/>
            </a:pPr>
            <a:r>
              <a:rPr lang="en-US" sz="1600" dirty="0">
                <a:solidFill>
                  <a:srgbClr val="008000"/>
                </a:solidFill>
                <a:latin typeface="+mn-lt"/>
              </a:rPr>
              <a:t>Their work, more valuable together, proved an invaluable resource to the Congressional Black, Hispanic, Asian Pacific American and Progressive Caucuses.</a:t>
            </a:r>
          </a:p>
          <a:p>
            <a:pPr>
              <a:defRPr/>
            </a:pPr>
            <a:endParaRPr lang="en-US" dirty="0"/>
          </a:p>
        </p:txBody>
      </p:sp>
      <p:sp>
        <p:nvSpPr>
          <p:cNvPr id="16395" name="Title 18"/>
          <p:cNvSpPr>
            <a:spLocks noGrp="1"/>
          </p:cNvSpPr>
          <p:nvPr>
            <p:ph type="ctrTitle"/>
          </p:nvPr>
        </p:nvSpPr>
        <p:spPr>
          <a:xfrm>
            <a:off x="685800" y="533400"/>
            <a:ext cx="7696200" cy="228600"/>
          </a:xfrm>
        </p:spPr>
        <p:txBody>
          <a:bodyPr>
            <a:normAutofit fontScale="90000"/>
          </a:bodyPr>
          <a:lstStyle/>
          <a:p>
            <a:pPr>
              <a:defRPr/>
            </a:pPr>
            <a:r>
              <a:rPr lang="en-US" sz="2000" u="sng" dirty="0" smtClean="0">
                <a:solidFill>
                  <a:srgbClr val="008000"/>
                </a:solidFill>
                <a:latin typeface="+mn-lt"/>
              </a:rPr>
              <a:t>Working Together for a Just Farm Bill:  </a:t>
            </a:r>
            <a:r>
              <a:rPr lang="en-US" u="sng" dirty="0" smtClean="0">
                <a:solidFill>
                  <a:srgbClr val="008000"/>
                </a:solidFill>
                <a:latin typeface="+mn-lt"/>
              </a:rPr>
              <a:t/>
            </a:r>
            <a:br>
              <a:rPr lang="en-US" u="sng" dirty="0" smtClean="0">
                <a:solidFill>
                  <a:srgbClr val="008000"/>
                </a:solidFill>
                <a:latin typeface="+mn-lt"/>
              </a:rPr>
            </a:br>
            <a:endParaRPr lang="en-US" dirty="0" smtClean="0">
              <a:latin typeface="+mn-lt"/>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228600" y="0"/>
            <a:ext cx="8458200" cy="1066800"/>
          </a:xfrm>
        </p:spPr>
        <p:txBody>
          <a:bodyPr/>
          <a:lstStyle/>
          <a:p>
            <a:pPr eaLnBrk="1" hangingPunct="1">
              <a:defRPr/>
            </a:pPr>
            <a:r>
              <a:rPr lang="en-US" sz="2000" b="1" dirty="0" smtClean="0">
                <a:solidFill>
                  <a:srgbClr val="008000"/>
                </a:solidFill>
                <a:latin typeface="+mn-lt"/>
              </a:rPr>
              <a:t>DI Highlight: Increased Environmental Quality Incentive Program Payments for Socially Disadvantaged Producers</a:t>
            </a:r>
            <a:endParaRPr lang="en-US" sz="2000" dirty="0" smtClean="0">
              <a:solidFill>
                <a:srgbClr val="008000"/>
              </a:solidFill>
              <a:latin typeface="+mn-lt"/>
            </a:endParaRPr>
          </a:p>
        </p:txBody>
      </p:sp>
      <p:sp>
        <p:nvSpPr>
          <p:cNvPr id="1028" name="Rectangle 3"/>
          <p:cNvSpPr>
            <a:spLocks noGrp="1" noChangeArrowheads="1"/>
          </p:cNvSpPr>
          <p:nvPr>
            <p:ph type="body" idx="1"/>
          </p:nvPr>
        </p:nvSpPr>
        <p:spPr>
          <a:xfrm>
            <a:off x="0" y="1447800"/>
            <a:ext cx="2971800" cy="3200400"/>
          </a:xfrm>
        </p:spPr>
        <p:txBody>
          <a:bodyPr/>
          <a:lstStyle/>
          <a:p>
            <a:pPr eaLnBrk="1" hangingPunct="1">
              <a:buFontTx/>
              <a:buNone/>
            </a:pPr>
            <a:r>
              <a:rPr lang="en-US" sz="1600" smtClean="0">
                <a:latin typeface="Lucida Bright" pitchFamily="18" charset="0"/>
              </a:rPr>
              <a:t>     </a:t>
            </a:r>
            <a:r>
              <a:rPr lang="en-US" sz="1600" b="1" smtClean="0">
                <a:solidFill>
                  <a:srgbClr val="008000"/>
                </a:solidFill>
              </a:rPr>
              <a:t>The Conservation Title </a:t>
            </a:r>
            <a:r>
              <a:rPr lang="en-US" sz="1600" smtClean="0"/>
              <a:t>includes language providing cost share rates of up to 90% and advance payments up to 30% for socially disadvantaged, limited resource, and beginning farmers and ranchers. Thus, up to 90% of approved conservation practices could be paid by USDA Natural Resources and Conservation Service.</a:t>
            </a:r>
          </a:p>
          <a:p>
            <a:pPr eaLnBrk="1" hangingPunct="1">
              <a:buFontTx/>
              <a:buNone/>
            </a:pPr>
            <a:r>
              <a:rPr lang="en-US" sz="2000" smtClean="0"/>
              <a:t>   </a:t>
            </a:r>
          </a:p>
          <a:p>
            <a:pPr eaLnBrk="1" hangingPunct="1">
              <a:buFontTx/>
              <a:buNone/>
            </a:pPr>
            <a:endParaRPr lang="en-US" smtClean="0"/>
          </a:p>
        </p:txBody>
      </p:sp>
      <p:graphicFrame>
        <p:nvGraphicFramePr>
          <p:cNvPr id="1026" name="Object 2"/>
          <p:cNvGraphicFramePr>
            <a:graphicFrameLocks noChangeAspect="1"/>
          </p:cNvGraphicFramePr>
          <p:nvPr/>
        </p:nvGraphicFramePr>
        <p:xfrm>
          <a:off x="3276600" y="1752600"/>
          <a:ext cx="5346700" cy="2743200"/>
        </p:xfrm>
        <a:graphic>
          <a:graphicData uri="http://schemas.openxmlformats.org/presentationml/2006/ole">
            <mc:AlternateContent xmlns:mc="http://schemas.openxmlformats.org/markup-compatibility/2006">
              <mc:Choice xmlns:v="urn:schemas-microsoft-com:vml" Requires="v">
                <p:oleObj spid="_x0000_s1028" name="Document" r:id="rId4" imgW="4851400" imgH="2489200" progId="Word.Document.12">
                  <p:link updateAutomatic="1"/>
                </p:oleObj>
              </mc:Choice>
              <mc:Fallback>
                <p:oleObj name="Document" r:id="rId4" imgW="4851400" imgH="2489200" progId="Word.Document.12">
                  <p:link updateAutomatic="1"/>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1752600"/>
                        <a:ext cx="53467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29" name="TextBox 5"/>
          <p:cNvSpPr txBox="1">
            <a:spLocks noChangeArrowheads="1"/>
          </p:cNvSpPr>
          <p:nvPr/>
        </p:nvSpPr>
        <p:spPr bwMode="auto">
          <a:xfrm>
            <a:off x="381000" y="4876800"/>
            <a:ext cx="8458200" cy="1447800"/>
          </a:xfrm>
          <a:prstGeom prst="rect">
            <a:avLst/>
          </a:prstGeom>
          <a:noFill/>
          <a:ln w="9525">
            <a:noFill/>
            <a:miter lim="800000"/>
            <a:headEnd/>
            <a:tailEnd/>
          </a:ln>
        </p:spPr>
        <p:txBody>
          <a:bodyPr>
            <a:spAutoFit/>
          </a:bodyPr>
          <a:lstStyle/>
          <a:p>
            <a:pPr>
              <a:defRPr/>
            </a:pPr>
            <a:r>
              <a:rPr lang="en-US" sz="1600" b="1" dirty="0">
                <a:solidFill>
                  <a:srgbClr val="008000"/>
                </a:solidFill>
                <a:latin typeface="+mn-lt"/>
              </a:rPr>
              <a:t>HIGH TUNNELS </a:t>
            </a:r>
            <a:r>
              <a:rPr lang="en-US" sz="1600" dirty="0">
                <a:latin typeface="+mn-lt"/>
              </a:rPr>
              <a:t>or Hoop Houses were approved as a conservation practice based on comments submitted to NRCS  by Rural Coalition and allies. </a:t>
            </a:r>
          </a:p>
          <a:p>
            <a:pPr>
              <a:defRPr/>
            </a:pPr>
            <a:endParaRPr lang="en-US" sz="800" dirty="0">
              <a:latin typeface="+mn-lt"/>
            </a:endParaRPr>
          </a:p>
          <a:p>
            <a:pPr>
              <a:defRPr/>
            </a:pPr>
            <a:r>
              <a:rPr lang="en-US" sz="1600" b="1" dirty="0">
                <a:solidFill>
                  <a:srgbClr val="008000"/>
                </a:solidFill>
                <a:latin typeface="+mn-lt"/>
              </a:rPr>
              <a:t>Outcome: </a:t>
            </a:r>
            <a:r>
              <a:rPr lang="en-US" sz="1600" dirty="0">
                <a:latin typeface="+mn-lt"/>
              </a:rPr>
              <a:t>By September 2010, the farmers at Flats Mentor Farms in Lancaster, MA, received funds for 8 high tunnels.  Farmers across the country who had never signed up for USDA programs came back in the door to seek high tunnels.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838200"/>
            <a:ext cx="8077200" cy="457200"/>
          </a:xfrm>
        </p:spPr>
        <p:txBody>
          <a:bodyPr>
            <a:noAutofit/>
          </a:bodyPr>
          <a:lstStyle/>
          <a:p>
            <a:pPr eaLnBrk="1" hangingPunct="1">
              <a:defRPr/>
            </a:pPr>
            <a:r>
              <a:rPr lang="en-US" sz="3200" b="1" dirty="0" smtClean="0">
                <a:solidFill>
                  <a:srgbClr val="008000"/>
                </a:solidFill>
                <a:latin typeface="+mn-lt"/>
              </a:rPr>
              <a:t>Summary of Other Highlights Achieved by Diversity Initiative</a:t>
            </a:r>
          </a:p>
        </p:txBody>
      </p:sp>
      <p:sp>
        <p:nvSpPr>
          <p:cNvPr id="21507" name="Rectangle 3"/>
          <p:cNvSpPr>
            <a:spLocks noGrp="1" noChangeArrowheads="1"/>
          </p:cNvSpPr>
          <p:nvPr>
            <p:ph type="body" idx="1"/>
          </p:nvPr>
        </p:nvSpPr>
        <p:spPr>
          <a:xfrm>
            <a:off x="381000" y="838200"/>
            <a:ext cx="8153400" cy="5410200"/>
          </a:xfrm>
        </p:spPr>
        <p:txBody>
          <a:bodyPr/>
          <a:lstStyle/>
          <a:p>
            <a:pPr eaLnBrk="1" hangingPunct="1">
              <a:lnSpc>
                <a:spcPct val="200000"/>
              </a:lnSpc>
              <a:defRPr/>
            </a:pPr>
            <a:endParaRPr lang="en-US" sz="1400" b="1" dirty="0" smtClean="0">
              <a:solidFill>
                <a:srgbClr val="008000"/>
              </a:solidFill>
            </a:endParaRPr>
          </a:p>
          <a:p>
            <a:pPr eaLnBrk="1" hangingPunct="1">
              <a:lnSpc>
                <a:spcPct val="150000"/>
              </a:lnSpc>
              <a:defRPr/>
            </a:pPr>
            <a:r>
              <a:rPr lang="en-US" sz="2000" b="1" dirty="0" smtClean="0">
                <a:solidFill>
                  <a:schemeClr val="bg1">
                    <a:lumMod val="50000"/>
                  </a:schemeClr>
                </a:solidFill>
              </a:rPr>
              <a:t>The Office of Advocacy and Outreach</a:t>
            </a:r>
          </a:p>
          <a:p>
            <a:pPr eaLnBrk="1" hangingPunct="1">
              <a:lnSpc>
                <a:spcPct val="150000"/>
              </a:lnSpc>
              <a:defRPr/>
            </a:pPr>
            <a:r>
              <a:rPr lang="en-US" sz="2000" b="1" dirty="0" smtClean="0">
                <a:solidFill>
                  <a:schemeClr val="bg1">
                    <a:lumMod val="50000"/>
                  </a:schemeClr>
                </a:solidFill>
              </a:rPr>
              <a:t>The </a:t>
            </a:r>
            <a:r>
              <a:rPr lang="en-US" sz="2000" b="1" dirty="0" err="1" smtClean="0">
                <a:solidFill>
                  <a:schemeClr val="bg1">
                    <a:lumMod val="50000"/>
                  </a:schemeClr>
                </a:solidFill>
              </a:rPr>
              <a:t>Farmworker</a:t>
            </a:r>
            <a:r>
              <a:rPr lang="en-US" sz="2000" b="1" dirty="0" smtClean="0">
                <a:solidFill>
                  <a:schemeClr val="bg1">
                    <a:lumMod val="50000"/>
                  </a:schemeClr>
                </a:solidFill>
              </a:rPr>
              <a:t> Coordinator</a:t>
            </a:r>
          </a:p>
          <a:p>
            <a:pPr eaLnBrk="1" hangingPunct="1">
              <a:lnSpc>
                <a:spcPct val="150000"/>
              </a:lnSpc>
              <a:defRPr/>
            </a:pPr>
            <a:r>
              <a:rPr lang="en-US" sz="2000" b="1" dirty="0" smtClean="0">
                <a:solidFill>
                  <a:schemeClr val="bg1">
                    <a:lumMod val="50000"/>
                  </a:schemeClr>
                </a:solidFill>
              </a:rPr>
              <a:t>Outreach for Socially Disadvantaged Producer Program</a:t>
            </a:r>
          </a:p>
          <a:p>
            <a:pPr eaLnBrk="1" hangingPunct="1">
              <a:lnSpc>
                <a:spcPct val="150000"/>
              </a:lnSpc>
              <a:defRPr/>
            </a:pPr>
            <a:r>
              <a:rPr lang="en-US" sz="2000" b="1" dirty="0" smtClean="0">
                <a:solidFill>
                  <a:schemeClr val="bg1">
                    <a:lumMod val="50000"/>
                  </a:schemeClr>
                </a:solidFill>
              </a:rPr>
              <a:t>Transparency and Accountability </a:t>
            </a:r>
          </a:p>
          <a:p>
            <a:pPr eaLnBrk="1" hangingPunct="1">
              <a:lnSpc>
                <a:spcPct val="150000"/>
              </a:lnSpc>
              <a:defRPr/>
            </a:pPr>
            <a:r>
              <a:rPr lang="en-US" sz="2000" b="1" dirty="0" smtClean="0">
                <a:solidFill>
                  <a:schemeClr val="bg1">
                    <a:lumMod val="50000"/>
                  </a:schemeClr>
                </a:solidFill>
              </a:rPr>
              <a:t>Receipt for Service</a:t>
            </a:r>
          </a:p>
          <a:p>
            <a:pPr eaLnBrk="1" hangingPunct="1">
              <a:lnSpc>
                <a:spcPct val="150000"/>
              </a:lnSpc>
              <a:defRPr/>
            </a:pPr>
            <a:r>
              <a:rPr lang="en-US" sz="2000" b="1" dirty="0" smtClean="0">
                <a:solidFill>
                  <a:schemeClr val="bg1">
                    <a:lumMod val="50000"/>
                  </a:schemeClr>
                </a:solidFill>
              </a:rPr>
              <a:t>Preserve Commodity Payments.</a:t>
            </a:r>
          </a:p>
          <a:p>
            <a:pPr eaLnBrk="1" hangingPunct="1">
              <a:lnSpc>
                <a:spcPct val="150000"/>
              </a:lnSpc>
              <a:defRPr/>
            </a:pPr>
            <a:r>
              <a:rPr lang="en-US" sz="2000" b="1" dirty="0" smtClean="0">
                <a:solidFill>
                  <a:schemeClr val="bg1">
                    <a:lumMod val="50000"/>
                  </a:schemeClr>
                </a:solidFill>
              </a:rPr>
              <a:t>Specialty Crop Block Grant Program</a:t>
            </a:r>
          </a:p>
          <a:p>
            <a:pPr eaLnBrk="1" hangingPunct="1">
              <a:lnSpc>
                <a:spcPct val="150000"/>
              </a:lnSpc>
              <a:defRPr/>
            </a:pPr>
            <a:r>
              <a:rPr lang="en-US" sz="2000" b="1" dirty="0" smtClean="0">
                <a:solidFill>
                  <a:schemeClr val="bg1">
                    <a:lumMod val="50000"/>
                  </a:schemeClr>
                </a:solidFill>
              </a:rPr>
              <a:t>Civil Rights Claims</a:t>
            </a:r>
          </a:p>
          <a:p>
            <a:pPr eaLnBrk="1" hangingPunct="1">
              <a:lnSpc>
                <a:spcPct val="200000"/>
              </a:lnSpc>
              <a:defRPr/>
            </a:pPr>
            <a:endParaRPr lang="en-US" sz="1400" dirty="0" smtClean="0"/>
          </a:p>
          <a:p>
            <a:pPr eaLnBrk="1" hangingPunct="1">
              <a:lnSpc>
                <a:spcPct val="200000"/>
              </a:lnSpc>
              <a:defRPr/>
            </a:pPr>
            <a:endParaRPr lang="en-US" sz="1400" dirty="0" smtClean="0"/>
          </a:p>
          <a:p>
            <a:pPr eaLnBrk="1" hangingPunct="1">
              <a:lnSpc>
                <a:spcPct val="90000"/>
              </a:lnSpc>
              <a:buFontTx/>
              <a:buNone/>
              <a:defRPr/>
            </a:pPr>
            <a:endParaRPr lang="en-US" sz="1400" dirty="0" smtClean="0"/>
          </a:p>
          <a:p>
            <a:pPr eaLnBrk="1" hangingPunct="1">
              <a:buFontTx/>
              <a:buNone/>
              <a:defRPr/>
            </a:pPr>
            <a:endParaRPr lang="en-US" sz="1400"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381000"/>
            <a:ext cx="8077200" cy="685800"/>
          </a:xfrm>
        </p:spPr>
        <p:txBody>
          <a:bodyPr anchor="t"/>
          <a:lstStyle/>
          <a:p>
            <a:pPr eaLnBrk="1" hangingPunct="1">
              <a:defRPr/>
            </a:pPr>
            <a:r>
              <a:rPr lang="en-US" sz="2400" b="1" dirty="0" smtClean="0">
                <a:solidFill>
                  <a:srgbClr val="008000"/>
                </a:solidFill>
                <a:latin typeface="Lucida Bright" charset="0"/>
              </a:rPr>
              <a:t>                   </a:t>
            </a:r>
            <a:r>
              <a:rPr lang="en-US" sz="2400" b="1" dirty="0" smtClean="0">
                <a:solidFill>
                  <a:srgbClr val="008000"/>
                </a:solidFill>
                <a:latin typeface="+mn-lt"/>
              </a:rPr>
              <a:t>Where do We Go from Here?</a:t>
            </a:r>
            <a:endParaRPr lang="en-US" sz="2400" dirty="0" smtClean="0">
              <a:solidFill>
                <a:srgbClr val="008000"/>
              </a:solidFill>
              <a:latin typeface="+mn-lt"/>
            </a:endParaRPr>
          </a:p>
        </p:txBody>
      </p:sp>
      <p:sp>
        <p:nvSpPr>
          <p:cNvPr id="31747" name="Rectangle 3"/>
          <p:cNvSpPr>
            <a:spLocks noGrp="1" noChangeArrowheads="1"/>
          </p:cNvSpPr>
          <p:nvPr>
            <p:ph type="body" idx="1"/>
          </p:nvPr>
        </p:nvSpPr>
        <p:spPr>
          <a:xfrm>
            <a:off x="533400" y="1295400"/>
            <a:ext cx="8001000" cy="4343400"/>
          </a:xfrm>
        </p:spPr>
        <p:txBody>
          <a:bodyPr/>
          <a:lstStyle/>
          <a:p>
            <a:pPr eaLnBrk="1" hangingPunct="1">
              <a:lnSpc>
                <a:spcPct val="90000"/>
              </a:lnSpc>
            </a:pPr>
            <a:r>
              <a:rPr lang="en-US" sz="1600" smtClean="0"/>
              <a:t>RC and its allies have focused for the past three years on implementing gains of the last farm bill and building the capacity of producers and workers to use these new programs and resources.</a:t>
            </a:r>
          </a:p>
          <a:p>
            <a:pPr eaLnBrk="1" hangingPunct="1">
              <a:lnSpc>
                <a:spcPct val="90000"/>
              </a:lnSpc>
            </a:pPr>
            <a:endParaRPr lang="en-US" sz="1600" smtClean="0"/>
          </a:p>
          <a:p>
            <a:pPr eaLnBrk="1" hangingPunct="1">
              <a:lnSpc>
                <a:spcPct val="90000"/>
              </a:lnSpc>
            </a:pPr>
            <a:r>
              <a:rPr lang="en-US" sz="1600" smtClean="0"/>
              <a:t>Farm and Food Teams are being formed to strengthen input on a new Farm Bill agenda f</a:t>
            </a:r>
            <a:r>
              <a:rPr lang="en-US" sz="1600" smtClean="0">
                <a:solidFill>
                  <a:srgbClr val="008000"/>
                </a:solidFill>
              </a:rPr>
              <a:t>rom the ground up. </a:t>
            </a:r>
            <a:r>
              <a:rPr lang="en-US" sz="1600" smtClean="0"/>
              <a:t>An e-network has also been established and is open to all. </a:t>
            </a:r>
          </a:p>
          <a:p>
            <a:pPr eaLnBrk="1" hangingPunct="1">
              <a:lnSpc>
                <a:spcPct val="90000"/>
              </a:lnSpc>
            </a:pPr>
            <a:endParaRPr lang="en-US" sz="1600" smtClean="0"/>
          </a:p>
          <a:p>
            <a:pPr eaLnBrk="1" hangingPunct="1">
              <a:lnSpc>
                <a:spcPct val="90000"/>
              </a:lnSpc>
            </a:pPr>
            <a:r>
              <a:rPr lang="en-US" sz="1600" smtClean="0"/>
              <a:t>A Shared Agenda is being developed in an organic way to preserve gains and seek new transitions including in large programs, with input and suggestions gathered and many organizational meetings.</a:t>
            </a:r>
          </a:p>
          <a:p>
            <a:pPr eaLnBrk="1" hangingPunct="1">
              <a:lnSpc>
                <a:spcPct val="90000"/>
              </a:lnSpc>
              <a:buFontTx/>
              <a:buNone/>
            </a:pPr>
            <a:endParaRPr lang="en-US" sz="1600" smtClean="0"/>
          </a:p>
          <a:p>
            <a:pPr eaLnBrk="1" hangingPunct="1">
              <a:lnSpc>
                <a:spcPct val="90000"/>
              </a:lnSpc>
            </a:pPr>
            <a:r>
              <a:rPr lang="en-US" sz="1600" smtClean="0"/>
              <a:t>The Rural Coalition and allies are hosting a National Rural Gathering in Shawnee, Oklahoma June 22-26. Details: </a:t>
            </a:r>
            <a:r>
              <a:rPr lang="en-US" sz="1600" u="sng" smtClean="0">
                <a:hlinkClick r:id="rId3"/>
              </a:rPr>
              <a:t>http://ruralco.org/</a:t>
            </a:r>
            <a:r>
              <a:rPr lang="en-US" sz="1600" smtClean="0"/>
              <a:t>.</a:t>
            </a:r>
          </a:p>
          <a:p>
            <a:pPr eaLnBrk="1" hangingPunct="1">
              <a:lnSpc>
                <a:spcPct val="90000"/>
              </a:lnSpc>
              <a:buFont typeface="Wingdings" pitchFamily="2" charset="2"/>
              <a:buNone/>
            </a:pPr>
            <a:r>
              <a:rPr lang="en-US" sz="1800" smtClean="0"/>
              <a:t> </a:t>
            </a:r>
          </a:p>
        </p:txBody>
      </p:sp>
      <p:pic>
        <p:nvPicPr>
          <p:cNvPr id="31748" name="Picture 4"/>
          <p:cNvPicPr>
            <a:picLocks noChangeAspect="1" noChangeArrowheads="1"/>
          </p:cNvPicPr>
          <p:nvPr/>
        </p:nvPicPr>
        <p:blipFill>
          <a:blip r:embed="rId4" cstate="print"/>
          <a:srcRect/>
          <a:stretch>
            <a:fillRect/>
          </a:stretch>
        </p:blipFill>
        <p:spPr bwMode="auto">
          <a:xfrm>
            <a:off x="304800" y="304800"/>
            <a:ext cx="1143000" cy="839788"/>
          </a:xfrm>
          <a:prstGeom prst="rect">
            <a:avLst/>
          </a:prstGeom>
          <a:noFill/>
          <a:ln w="9525">
            <a:noFill/>
            <a:miter lim="800000"/>
            <a:headEnd/>
            <a:tailEnd/>
          </a:ln>
        </p:spPr>
      </p:pic>
      <p:sp>
        <p:nvSpPr>
          <p:cNvPr id="31749" name="TextBox 9"/>
          <p:cNvSpPr txBox="1">
            <a:spLocks noChangeArrowheads="1"/>
          </p:cNvSpPr>
          <p:nvPr/>
        </p:nvSpPr>
        <p:spPr bwMode="auto">
          <a:xfrm>
            <a:off x="533400" y="5903913"/>
            <a:ext cx="8077200" cy="954087"/>
          </a:xfrm>
          <a:prstGeom prst="rect">
            <a:avLst/>
          </a:prstGeom>
          <a:noFill/>
          <a:ln w="9525">
            <a:noFill/>
            <a:miter lim="800000"/>
            <a:headEnd/>
            <a:tailEnd/>
          </a:ln>
        </p:spPr>
        <p:txBody>
          <a:bodyPr>
            <a:spAutoFit/>
          </a:bodyPr>
          <a:lstStyle/>
          <a:p>
            <a:r>
              <a:rPr lang="en-US" sz="1400" i="1"/>
              <a:t>The Rural Coalition/ Coalición Rural is an alliance of farmers, farmworkers, indigenous, migrant and working people from the United States, Mexico, Canada and beyond working together toward a new society that values unity, hope, people and the land.</a:t>
            </a:r>
            <a:r>
              <a:rPr lang="en-US" sz="1400"/>
              <a:t> </a:t>
            </a:r>
          </a:p>
          <a:p>
            <a:endParaRPr lang="en-US" sz="140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1143000"/>
          </a:xfrm>
        </p:spPr>
        <p:txBody>
          <a:bodyPr/>
          <a:lstStyle/>
          <a:p>
            <a:pPr algn="ctr">
              <a:defRPr/>
            </a:pPr>
            <a:r>
              <a:rPr lang="en-US" dirty="0" smtClean="0">
                <a:solidFill>
                  <a:schemeClr val="bg1">
                    <a:lumMod val="50000"/>
                  </a:schemeClr>
                </a:solidFill>
              </a:rPr>
              <a:t/>
            </a:r>
            <a:br>
              <a:rPr lang="en-US" dirty="0" smtClean="0">
                <a:solidFill>
                  <a:schemeClr val="bg1">
                    <a:lumMod val="50000"/>
                  </a:schemeClr>
                </a:solidFill>
              </a:rPr>
            </a:br>
            <a:r>
              <a:rPr lang="en-US" b="1" dirty="0" smtClean="0">
                <a:solidFill>
                  <a:schemeClr val="bg1">
                    <a:lumMod val="50000"/>
                  </a:schemeClr>
                </a:solidFill>
              </a:rPr>
              <a:t>Closing:</a:t>
            </a:r>
            <a:endParaRPr lang="en-US" b="1" dirty="0">
              <a:solidFill>
                <a:schemeClr val="bg1">
                  <a:lumMod val="50000"/>
                </a:schemeClr>
              </a:solidFill>
            </a:endParaRPr>
          </a:p>
        </p:txBody>
      </p:sp>
      <p:sp>
        <p:nvSpPr>
          <p:cNvPr id="3" name="Content Placeholder 2"/>
          <p:cNvSpPr>
            <a:spLocks noGrp="1"/>
          </p:cNvSpPr>
          <p:nvPr>
            <p:ph sz="quarter" idx="1"/>
          </p:nvPr>
        </p:nvSpPr>
        <p:spPr>
          <a:xfrm>
            <a:off x="457200" y="1219200"/>
            <a:ext cx="7467600" cy="4873625"/>
          </a:xfrm>
        </p:spPr>
        <p:txBody>
          <a:bodyPr/>
          <a:lstStyle/>
          <a:p>
            <a:pPr>
              <a:lnSpc>
                <a:spcPct val="150000"/>
              </a:lnSpc>
              <a:defRPr/>
            </a:pPr>
            <a:r>
              <a:rPr lang="en-US" dirty="0" smtClean="0">
                <a:solidFill>
                  <a:schemeClr val="accent1">
                    <a:lumMod val="75000"/>
                  </a:schemeClr>
                </a:solidFill>
              </a:rPr>
              <a:t>Starting a Dialogue: Food Justice and Racial Justice are intertwined</a:t>
            </a:r>
          </a:p>
          <a:p>
            <a:pPr>
              <a:lnSpc>
                <a:spcPct val="150000"/>
              </a:lnSpc>
              <a:defRPr/>
            </a:pPr>
            <a:r>
              <a:rPr lang="en-US" dirty="0" smtClean="0">
                <a:solidFill>
                  <a:schemeClr val="accent1">
                    <a:lumMod val="75000"/>
                  </a:schemeClr>
                </a:solidFill>
              </a:rPr>
              <a:t>Thinking Differently: Food System and Communities of Color</a:t>
            </a:r>
          </a:p>
          <a:p>
            <a:pPr>
              <a:lnSpc>
                <a:spcPct val="150000"/>
              </a:lnSpc>
              <a:defRPr/>
            </a:pPr>
            <a:r>
              <a:rPr lang="en-US" dirty="0" smtClean="0">
                <a:solidFill>
                  <a:schemeClr val="accent1">
                    <a:lumMod val="75000"/>
                  </a:schemeClr>
                </a:solidFill>
              </a:rPr>
              <a:t>Broad Coalition: Across Sectors/Across Single Issues</a:t>
            </a:r>
          </a:p>
          <a:p>
            <a:pPr>
              <a:lnSpc>
                <a:spcPct val="150000"/>
              </a:lnSpc>
              <a:defRPr/>
            </a:pPr>
            <a:r>
              <a:rPr lang="en-US" dirty="0" smtClean="0">
                <a:solidFill>
                  <a:schemeClr val="accent1">
                    <a:lumMod val="75000"/>
                  </a:schemeClr>
                </a:solidFill>
              </a:rPr>
              <a:t>Power Play: Shifting Players and Shifting Needs</a:t>
            </a:r>
          </a:p>
          <a:p>
            <a:pPr>
              <a:lnSpc>
                <a:spcPct val="150000"/>
              </a:lnSpc>
              <a:defRPr/>
            </a:pPr>
            <a:r>
              <a:rPr lang="en-US" dirty="0" smtClean="0">
                <a:solidFill>
                  <a:schemeClr val="accent1">
                    <a:lumMod val="75000"/>
                  </a:schemeClr>
                </a:solidFill>
              </a:rPr>
              <a:t>Who’s NOT at the Table?</a:t>
            </a:r>
          </a:p>
          <a:p>
            <a:pPr>
              <a:buFont typeface="Wingdings" pitchFamily="2" charset="2"/>
              <a:buNone/>
              <a:defRPr/>
            </a:pPr>
            <a:endParaRPr lang="en-US"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ccheonline.org/sites/all/themes/cche/images/banner_img.jpg"/>
          <p:cNvPicPr>
            <a:picLocks noChangeAspect="1" noChangeArrowheads="1"/>
          </p:cNvPicPr>
          <p:nvPr/>
        </p:nvPicPr>
        <p:blipFill>
          <a:blip r:embed="rId3" cstate="print"/>
          <a:srcRect/>
          <a:stretch>
            <a:fillRect/>
          </a:stretch>
        </p:blipFill>
        <p:spPr bwMode="auto">
          <a:xfrm>
            <a:off x="38100" y="228600"/>
            <a:ext cx="9105900" cy="3581400"/>
          </a:xfrm>
          <a:prstGeom prst="rect">
            <a:avLst/>
          </a:prstGeom>
          <a:noFill/>
          <a:ln w="9525">
            <a:noFill/>
            <a:miter lim="800000"/>
            <a:headEnd/>
            <a:tailEnd/>
          </a:ln>
        </p:spPr>
      </p:pic>
      <p:sp>
        <p:nvSpPr>
          <p:cNvPr id="26627" name="TextBox 2"/>
          <p:cNvSpPr txBox="1">
            <a:spLocks noChangeArrowheads="1"/>
          </p:cNvSpPr>
          <p:nvPr/>
        </p:nvSpPr>
        <p:spPr bwMode="auto">
          <a:xfrm>
            <a:off x="1295400" y="5965825"/>
            <a:ext cx="6248400" cy="892175"/>
          </a:xfrm>
          <a:prstGeom prst="rect">
            <a:avLst/>
          </a:prstGeom>
          <a:noFill/>
          <a:ln w="9525">
            <a:noFill/>
            <a:miter lim="800000"/>
            <a:headEnd/>
            <a:tailEnd/>
          </a:ln>
        </p:spPr>
        <p:txBody>
          <a:bodyPr>
            <a:spAutoFit/>
          </a:bodyPr>
          <a:lstStyle/>
          <a:p>
            <a:pPr algn="ctr">
              <a:defRPr/>
            </a:pPr>
            <a:endParaRPr lang="en-US" sz="3200" dirty="0">
              <a:solidFill>
                <a:schemeClr val="accent2"/>
              </a:solidFill>
            </a:endParaRPr>
          </a:p>
          <a:p>
            <a:pPr algn="ctr">
              <a:defRPr/>
            </a:pPr>
            <a:r>
              <a:rPr lang="en-US" sz="2000" dirty="0">
                <a:solidFill>
                  <a:schemeClr val="bg1">
                    <a:lumMod val="50000"/>
                  </a:schemeClr>
                </a:solidFill>
              </a:rPr>
              <a:t>WWW.CCHEONLINE.ORG</a:t>
            </a:r>
          </a:p>
        </p:txBody>
      </p:sp>
      <p:sp>
        <p:nvSpPr>
          <p:cNvPr id="5" name="TextBox 4"/>
          <p:cNvSpPr txBox="1"/>
          <p:nvPr/>
        </p:nvSpPr>
        <p:spPr>
          <a:xfrm>
            <a:off x="304800" y="4191000"/>
            <a:ext cx="8382000" cy="1908175"/>
          </a:xfrm>
          <a:prstGeom prst="rect">
            <a:avLst/>
          </a:prstGeom>
          <a:noFill/>
        </p:spPr>
        <p:txBody>
          <a:bodyPr>
            <a:spAutoFit/>
          </a:bodyPr>
          <a:lstStyle/>
          <a:p>
            <a:pPr>
              <a:defRPr/>
            </a:pPr>
            <a:r>
              <a:rPr lang="en-US" sz="2000" dirty="0">
                <a:solidFill>
                  <a:schemeClr val="accent1">
                    <a:lumMod val="75000"/>
                  </a:schemeClr>
                </a:solidFill>
                <a:latin typeface="+mn-lt"/>
              </a:rPr>
              <a:t>“History will judge societies and governments — and their institutions — not by how big they are or how well they serve the rich and the powerful, but by how effectively they respond to the needs of the poor and the helpless.” </a:t>
            </a:r>
          </a:p>
          <a:p>
            <a:pPr algn="ctr">
              <a:defRPr/>
            </a:pPr>
            <a:r>
              <a:rPr lang="en-US" sz="2000" dirty="0">
                <a:latin typeface="+mn-lt"/>
              </a:rPr>
              <a:t> </a:t>
            </a:r>
            <a:r>
              <a:rPr lang="en-US" sz="2000" dirty="0">
                <a:solidFill>
                  <a:schemeClr val="accent1">
                    <a:lumMod val="75000"/>
                  </a:schemeClr>
                </a:solidFill>
                <a:latin typeface="+mn-lt"/>
              </a:rPr>
              <a:t>- Cesar Chavez</a:t>
            </a:r>
          </a:p>
          <a:p>
            <a:pPr>
              <a:defRPr/>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r>
              <a:rPr lang="en-US" b="1" cap="none" smtClean="0"/>
              <a:t>OVERVIEW OF THE WEBINAR</a:t>
            </a:r>
          </a:p>
        </p:txBody>
      </p:sp>
      <p:sp>
        <p:nvSpPr>
          <p:cNvPr id="11267" name="Rectangle 3"/>
          <p:cNvSpPr>
            <a:spLocks noGrp="1"/>
          </p:cNvSpPr>
          <p:nvPr>
            <p:ph type="body" idx="4294967295"/>
          </p:nvPr>
        </p:nvSpPr>
        <p:spPr/>
        <p:txBody>
          <a:bodyPr/>
          <a:lstStyle/>
          <a:p>
            <a:r>
              <a:rPr lang="en-US" smtClean="0"/>
              <a:t>CCHE and The Farm Bill </a:t>
            </a:r>
          </a:p>
          <a:p>
            <a:endParaRPr lang="en-US" smtClean="0"/>
          </a:p>
          <a:p>
            <a:r>
              <a:rPr lang="en-US" smtClean="0"/>
              <a:t>Farm Bill Overview </a:t>
            </a:r>
          </a:p>
          <a:p>
            <a:endParaRPr lang="en-US" smtClean="0"/>
          </a:p>
          <a:p>
            <a:r>
              <a:rPr lang="en-US" smtClean="0"/>
              <a:t>The Farm Bill and Racial Justice</a:t>
            </a:r>
          </a:p>
          <a:p>
            <a:endParaRPr lang="en-US" smtClean="0"/>
          </a:p>
          <a:p>
            <a:r>
              <a:rPr lang="en-US" smtClean="0"/>
              <a:t>Current Approaches, Challenges, Gains and Strategies</a:t>
            </a:r>
          </a:p>
          <a:p>
            <a:endParaRPr lang="en-US" smtClean="0"/>
          </a:p>
          <a:p>
            <a:r>
              <a:rPr lang="en-US" smtClean="0"/>
              <a:t>Questions and Answers</a:t>
            </a:r>
          </a:p>
          <a:p>
            <a:endParaRPr lang="en-US" smtClean="0"/>
          </a:p>
          <a:p>
            <a:endParaRPr lang="en-US" smtClean="0"/>
          </a:p>
          <a:p>
            <a:endParaRPr lang="en-US"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p:cNvPicPr>
            <a:picLocks noChangeAspect="1"/>
          </p:cNvPicPr>
          <p:nvPr/>
        </p:nvPicPr>
        <p:blipFill>
          <a:blip r:embed="rId3" cstate="print">
            <a:lum bright="70000" contrast="-70000"/>
          </a:blip>
          <a:srcRect/>
          <a:stretch>
            <a:fillRect/>
          </a:stretch>
        </p:blipFill>
        <p:spPr bwMode="auto">
          <a:xfrm>
            <a:off x="381000" y="685800"/>
            <a:ext cx="7620000" cy="5064125"/>
          </a:xfrm>
          <a:prstGeom prst="rect">
            <a:avLst/>
          </a:prstGeom>
          <a:noFill/>
          <a:ln w="9525">
            <a:noFill/>
            <a:miter lim="800000"/>
            <a:headEnd/>
            <a:tailEnd/>
          </a:ln>
        </p:spPr>
      </p:pic>
      <p:sp>
        <p:nvSpPr>
          <p:cNvPr id="2" name="Title 1"/>
          <p:cNvSpPr>
            <a:spLocks noGrp="1"/>
          </p:cNvSpPr>
          <p:nvPr>
            <p:ph type="title"/>
          </p:nvPr>
        </p:nvSpPr>
        <p:spPr>
          <a:xfrm>
            <a:off x="381000" y="457200"/>
            <a:ext cx="8229600" cy="838200"/>
          </a:xfrm>
        </p:spPr>
        <p:txBody>
          <a:bodyPr/>
          <a:lstStyle/>
          <a:p>
            <a:pPr eaLnBrk="1" hangingPunct="1">
              <a:defRPr/>
            </a:pPr>
            <a:r>
              <a:rPr lang="en-US" b="1" dirty="0" smtClean="0"/>
              <a:t>What is the Farm Bill?</a:t>
            </a:r>
            <a:endParaRPr lang="en-US" dirty="0"/>
          </a:p>
        </p:txBody>
      </p:sp>
      <p:sp>
        <p:nvSpPr>
          <p:cNvPr id="12292" name="Content Placeholder 2"/>
          <p:cNvSpPr>
            <a:spLocks noGrp="1"/>
          </p:cNvSpPr>
          <p:nvPr>
            <p:ph idx="1"/>
          </p:nvPr>
        </p:nvSpPr>
        <p:spPr>
          <a:xfrm>
            <a:off x="457200" y="1600200"/>
            <a:ext cx="7467600" cy="4873625"/>
          </a:xfrm>
        </p:spPr>
        <p:txBody>
          <a:bodyPr/>
          <a:lstStyle/>
          <a:p>
            <a:pPr eaLnBrk="1" hangingPunct="1"/>
            <a:r>
              <a:rPr lang="en-US" smtClean="0"/>
              <a:t>The farm bill is a set of federal laws that establishes the general direction for America’s farm and food policy. </a:t>
            </a:r>
          </a:p>
          <a:p>
            <a:pPr eaLnBrk="1" hangingPunct="1"/>
            <a:r>
              <a:rPr lang="en-US" smtClean="0"/>
              <a:t>Reauthorized roughly every 5 year</a:t>
            </a:r>
          </a:p>
          <a:p>
            <a:pPr lvl="1" eaLnBrk="1" hangingPunct="1"/>
            <a:r>
              <a:rPr lang="en-US" smtClean="0"/>
              <a:t>Authorizing committees include:</a:t>
            </a:r>
          </a:p>
          <a:p>
            <a:pPr lvl="2" eaLnBrk="1" hangingPunct="1"/>
            <a:r>
              <a:rPr lang="en-US" smtClean="0"/>
              <a:t>The House Committee on Agriculture</a:t>
            </a:r>
          </a:p>
          <a:p>
            <a:pPr lvl="2" eaLnBrk="1" hangingPunct="1"/>
            <a:r>
              <a:rPr lang="en-US" smtClean="0"/>
              <a:t>The Senate Committee on Agriculture, Nutrition and Forestry</a:t>
            </a:r>
          </a:p>
          <a:p>
            <a:pPr eaLnBrk="1" hangingPunct="1"/>
            <a:r>
              <a:rPr lang="en-US" smtClean="0"/>
              <a:t>The current Farm Bill, passed in 2008 is called </a:t>
            </a:r>
            <a:r>
              <a:rPr lang="en-US" b="1" smtClean="0"/>
              <a:t>The Food, Conservation, and Energy Act</a:t>
            </a:r>
            <a:r>
              <a:rPr lang="en-US" smtClean="0"/>
              <a:t>. </a:t>
            </a:r>
          </a:p>
          <a:p>
            <a:pPr eaLnBrk="1" hangingPunct="1"/>
            <a:endParaRPr lang="en-US"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381000"/>
            <a:ext cx="8229600" cy="715963"/>
          </a:xfrm>
        </p:spPr>
        <p:txBody>
          <a:bodyPr/>
          <a:lstStyle/>
          <a:p>
            <a:pPr eaLnBrk="1" hangingPunct="1">
              <a:defRPr/>
            </a:pPr>
            <a:r>
              <a:rPr lang="en-US" b="1" dirty="0" smtClean="0"/>
              <a:t>Farm Bill Spending</a:t>
            </a:r>
            <a:endParaRPr lang="en-US" dirty="0"/>
          </a:p>
        </p:txBody>
      </p:sp>
      <p:sp>
        <p:nvSpPr>
          <p:cNvPr id="13315" name="Content Placeholder 5"/>
          <p:cNvSpPr>
            <a:spLocks noGrp="1"/>
          </p:cNvSpPr>
          <p:nvPr>
            <p:ph idx="1"/>
          </p:nvPr>
        </p:nvSpPr>
        <p:spPr>
          <a:xfrm>
            <a:off x="457200" y="1241425"/>
            <a:ext cx="8153400" cy="663575"/>
          </a:xfrm>
        </p:spPr>
        <p:txBody>
          <a:bodyPr/>
          <a:lstStyle/>
          <a:p>
            <a:pPr eaLnBrk="1" hangingPunct="1">
              <a:defRPr/>
            </a:pPr>
            <a:r>
              <a:rPr lang="en-US" dirty="0" smtClean="0"/>
              <a:t>4 areas make up the bulk of the Farm Bill’s spending</a:t>
            </a:r>
          </a:p>
          <a:p>
            <a:pPr marL="0" indent="0" eaLnBrk="1" hangingPunct="1">
              <a:buFont typeface="Wingdings" pitchFamily="2" charset="2"/>
              <a:buNone/>
              <a:defRPr/>
            </a:pPr>
            <a:endParaRPr lang="en-US" dirty="0" smtClean="0"/>
          </a:p>
        </p:txBody>
      </p:sp>
      <p:pic>
        <p:nvPicPr>
          <p:cNvPr id="13316" name="Picture 1"/>
          <p:cNvPicPr>
            <a:picLocks noChangeAspect="1"/>
          </p:cNvPicPr>
          <p:nvPr/>
        </p:nvPicPr>
        <p:blipFill>
          <a:blip r:embed="rId3" cstate="print"/>
          <a:srcRect/>
          <a:stretch>
            <a:fillRect/>
          </a:stretch>
        </p:blipFill>
        <p:spPr bwMode="auto">
          <a:xfrm>
            <a:off x="1447800" y="1905000"/>
            <a:ext cx="5410200" cy="414813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downing street"/>
          <p:cNvPicPr>
            <a:picLocks noChangeAspect="1" noChangeArrowheads="1"/>
          </p:cNvPicPr>
          <p:nvPr/>
        </p:nvPicPr>
        <p:blipFill>
          <a:blip r:embed="rId3" cstate="print">
            <a:lum bright="70000" contrast="-70000"/>
          </a:blip>
          <a:srcRect/>
          <a:stretch>
            <a:fillRect/>
          </a:stretch>
        </p:blipFill>
        <p:spPr bwMode="auto">
          <a:xfrm>
            <a:off x="381000" y="457200"/>
            <a:ext cx="7620000" cy="5715000"/>
          </a:xfrm>
          <a:prstGeom prst="rect">
            <a:avLst/>
          </a:prstGeom>
          <a:noFill/>
          <a:ln w="9525">
            <a:noFill/>
            <a:miter lim="800000"/>
            <a:headEnd/>
            <a:tailEnd/>
          </a:ln>
        </p:spPr>
      </p:pic>
      <p:sp>
        <p:nvSpPr>
          <p:cNvPr id="2" name="Title 1"/>
          <p:cNvSpPr>
            <a:spLocks noGrp="1"/>
          </p:cNvSpPr>
          <p:nvPr>
            <p:ph type="title"/>
          </p:nvPr>
        </p:nvSpPr>
        <p:spPr>
          <a:xfrm>
            <a:off x="304800" y="457200"/>
            <a:ext cx="7467600" cy="731838"/>
          </a:xfrm>
        </p:spPr>
        <p:txBody>
          <a:bodyPr/>
          <a:lstStyle/>
          <a:p>
            <a:pPr eaLnBrk="1" hangingPunct="1">
              <a:defRPr/>
            </a:pPr>
            <a:r>
              <a:rPr lang="en-US" b="1" dirty="0"/>
              <a:t>2008 Farm Bill </a:t>
            </a:r>
            <a:r>
              <a:rPr lang="en-US" b="1" dirty="0" smtClean="0"/>
              <a:t>Titles</a:t>
            </a:r>
            <a:endParaRPr lang="en-US" dirty="0"/>
          </a:p>
        </p:txBody>
      </p:sp>
      <p:sp>
        <p:nvSpPr>
          <p:cNvPr id="3" name="Content Placeholder 2"/>
          <p:cNvSpPr>
            <a:spLocks noGrp="1"/>
          </p:cNvSpPr>
          <p:nvPr>
            <p:ph sz="half" idx="1"/>
          </p:nvPr>
        </p:nvSpPr>
        <p:spPr>
          <a:xfrm>
            <a:off x="457200" y="1638300"/>
            <a:ext cx="3657600" cy="4572000"/>
          </a:xfrm>
        </p:spPr>
        <p:txBody>
          <a:bodyPr>
            <a:normAutofit fontScale="92500" lnSpcReduction="10000"/>
          </a:bodyPr>
          <a:lstStyle/>
          <a:p>
            <a:pPr eaLnBrk="1" hangingPunct="1">
              <a:defRPr/>
            </a:pPr>
            <a:r>
              <a:rPr lang="en-US" b="1" dirty="0"/>
              <a:t>Title I- Commodity Programs</a:t>
            </a:r>
          </a:p>
          <a:p>
            <a:pPr eaLnBrk="1" hangingPunct="1">
              <a:defRPr/>
            </a:pPr>
            <a:r>
              <a:rPr lang="en-US" dirty="0" smtClean="0"/>
              <a:t>Title </a:t>
            </a:r>
            <a:r>
              <a:rPr lang="en-US" dirty="0"/>
              <a:t>II- Conservation</a:t>
            </a:r>
          </a:p>
          <a:p>
            <a:pPr eaLnBrk="1" hangingPunct="1">
              <a:defRPr/>
            </a:pPr>
            <a:r>
              <a:rPr lang="en-US" dirty="0" smtClean="0"/>
              <a:t>Title </a:t>
            </a:r>
            <a:r>
              <a:rPr lang="en-US" dirty="0"/>
              <a:t>III- Trade</a:t>
            </a:r>
          </a:p>
          <a:p>
            <a:pPr eaLnBrk="1" hangingPunct="1">
              <a:defRPr/>
            </a:pPr>
            <a:r>
              <a:rPr lang="en-US" b="1" dirty="0"/>
              <a:t>Title IV- Nutrition Programs</a:t>
            </a:r>
          </a:p>
          <a:p>
            <a:pPr eaLnBrk="1" hangingPunct="1">
              <a:defRPr/>
            </a:pPr>
            <a:r>
              <a:rPr lang="en-US" dirty="0"/>
              <a:t>Title V- Credit</a:t>
            </a:r>
          </a:p>
          <a:p>
            <a:pPr eaLnBrk="1" hangingPunct="1">
              <a:defRPr/>
            </a:pPr>
            <a:r>
              <a:rPr lang="en-US" dirty="0"/>
              <a:t>Title VI- Rural Development</a:t>
            </a:r>
          </a:p>
          <a:p>
            <a:pPr eaLnBrk="1" hangingPunct="1">
              <a:defRPr/>
            </a:pPr>
            <a:r>
              <a:rPr lang="en-US" dirty="0"/>
              <a:t>Title VII- Research</a:t>
            </a:r>
          </a:p>
          <a:p>
            <a:pPr eaLnBrk="1" hangingPunct="1">
              <a:defRPr/>
            </a:pPr>
            <a:r>
              <a:rPr lang="en-US" dirty="0"/>
              <a:t>Title VIII- Forestry</a:t>
            </a:r>
          </a:p>
          <a:p>
            <a:pPr eaLnBrk="1" hangingPunct="1">
              <a:defRPr/>
            </a:pPr>
            <a:r>
              <a:rPr lang="en-US" dirty="0"/>
              <a:t>Title IX- Energy</a:t>
            </a:r>
          </a:p>
        </p:txBody>
      </p:sp>
      <p:sp>
        <p:nvSpPr>
          <p:cNvPr id="4" name="Content Placeholder 3"/>
          <p:cNvSpPr>
            <a:spLocks noGrp="1"/>
          </p:cNvSpPr>
          <p:nvPr>
            <p:ph sz="half" idx="2"/>
          </p:nvPr>
        </p:nvSpPr>
        <p:spPr>
          <a:xfrm>
            <a:off x="4270375" y="1600200"/>
            <a:ext cx="3657600" cy="4572000"/>
          </a:xfrm>
        </p:spPr>
        <p:txBody>
          <a:bodyPr>
            <a:normAutofit fontScale="92500" lnSpcReduction="10000"/>
          </a:bodyPr>
          <a:lstStyle/>
          <a:p>
            <a:pPr eaLnBrk="1" hangingPunct="1">
              <a:defRPr/>
            </a:pPr>
            <a:r>
              <a:rPr lang="en-US" dirty="0"/>
              <a:t>Title X- Horticulture &amp; Organic Agriculture</a:t>
            </a:r>
          </a:p>
          <a:p>
            <a:pPr eaLnBrk="1" hangingPunct="1">
              <a:defRPr/>
            </a:pPr>
            <a:r>
              <a:rPr lang="en-US" dirty="0"/>
              <a:t>Title XI- Livestock</a:t>
            </a:r>
          </a:p>
          <a:p>
            <a:pPr eaLnBrk="1" hangingPunct="1">
              <a:defRPr/>
            </a:pPr>
            <a:r>
              <a:rPr lang="en-US" dirty="0"/>
              <a:t>Title XII- Crop Insurance</a:t>
            </a:r>
          </a:p>
          <a:p>
            <a:pPr eaLnBrk="1" hangingPunct="1">
              <a:defRPr/>
            </a:pPr>
            <a:r>
              <a:rPr lang="en-US" dirty="0"/>
              <a:t>Title XIII- Commodity Futures</a:t>
            </a:r>
          </a:p>
          <a:p>
            <a:pPr eaLnBrk="1" hangingPunct="1">
              <a:defRPr/>
            </a:pPr>
            <a:r>
              <a:rPr lang="en-US" b="1" dirty="0"/>
              <a:t>Title XIV- Miscellaneous</a:t>
            </a:r>
          </a:p>
          <a:p>
            <a:pPr eaLnBrk="1" hangingPunct="1">
              <a:defRPr/>
            </a:pPr>
            <a:r>
              <a:rPr lang="en-US" dirty="0"/>
              <a:t>Title XV- Trade &amp; Taxes</a:t>
            </a:r>
          </a:p>
          <a:p>
            <a:pPr eaLnBrk="1" hangingPunct="1">
              <a:defRPr/>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downing street"/>
          <p:cNvPicPr>
            <a:picLocks noChangeAspect="1" noChangeArrowheads="1"/>
          </p:cNvPicPr>
          <p:nvPr/>
        </p:nvPicPr>
        <p:blipFill>
          <a:blip r:embed="rId3" cstate="print">
            <a:lum bright="70000" contrast="-70000"/>
          </a:blip>
          <a:srcRect/>
          <a:stretch>
            <a:fillRect/>
          </a:stretch>
        </p:blipFill>
        <p:spPr bwMode="auto">
          <a:xfrm>
            <a:off x="381000" y="457200"/>
            <a:ext cx="7721600" cy="5791200"/>
          </a:xfrm>
          <a:prstGeom prst="rect">
            <a:avLst/>
          </a:prstGeom>
          <a:noFill/>
          <a:ln w="9525">
            <a:noFill/>
            <a:miter lim="800000"/>
            <a:headEnd/>
            <a:tailEnd/>
          </a:ln>
        </p:spPr>
      </p:pic>
      <p:sp>
        <p:nvSpPr>
          <p:cNvPr id="2" name="Title 1"/>
          <p:cNvSpPr>
            <a:spLocks noGrp="1"/>
          </p:cNvSpPr>
          <p:nvPr>
            <p:ph type="title"/>
          </p:nvPr>
        </p:nvSpPr>
        <p:spPr>
          <a:xfrm>
            <a:off x="685800" y="1524000"/>
            <a:ext cx="7543800" cy="2819400"/>
          </a:xfrm>
        </p:spPr>
        <p:txBody>
          <a:bodyPr>
            <a:normAutofit fontScale="90000"/>
          </a:bodyPr>
          <a:lstStyle/>
          <a:p>
            <a:pPr>
              <a:defRPr/>
            </a:pPr>
            <a:r>
              <a:rPr lang="en-US" dirty="0" smtClean="0"/>
              <a:t/>
            </a:r>
            <a:br>
              <a:rPr lang="en-US" dirty="0" smtClean="0"/>
            </a:br>
            <a:r>
              <a:rPr lang="en-US" dirty="0"/>
              <a:t/>
            </a:r>
            <a:br>
              <a:rPr lang="en-US" dirty="0"/>
            </a:br>
            <a:r>
              <a:rPr lang="en-US" b="1" dirty="0" smtClean="0"/>
              <a:t>Changes and Enhancements to the 2008 Farm Bill: </a:t>
            </a:r>
            <a:br>
              <a:rPr lang="en-US" b="1" dirty="0" smtClean="0"/>
            </a:br>
            <a:r>
              <a:rPr lang="en-US" b="1" dirty="0" smtClean="0"/>
              <a:t>Local </a:t>
            </a:r>
            <a:r>
              <a:rPr lang="en-US" b="1" dirty="0"/>
              <a:t>and Healthy Food Initiatives      </a:t>
            </a:r>
            <a:br>
              <a:rPr lang="en-US" b="1" dirty="0"/>
            </a:br>
            <a:endParaRPr lang="en-US" b="1"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8" descr="produce"/>
          <p:cNvPicPr>
            <a:picLocks noChangeAspect="1" noChangeArrowheads="1"/>
          </p:cNvPicPr>
          <p:nvPr/>
        </p:nvPicPr>
        <p:blipFill>
          <a:blip r:embed="rId3" cstate="print">
            <a:lum bright="70000" contrast="-70000"/>
          </a:blip>
          <a:srcRect/>
          <a:stretch>
            <a:fillRect/>
          </a:stretch>
        </p:blipFill>
        <p:spPr bwMode="auto">
          <a:xfrm>
            <a:off x="381000" y="352425"/>
            <a:ext cx="7796213" cy="5972175"/>
          </a:xfrm>
          <a:prstGeom prst="rect">
            <a:avLst/>
          </a:prstGeom>
          <a:noFill/>
          <a:ln w="28575">
            <a:noFill/>
            <a:miter lim="800000"/>
            <a:headEnd/>
            <a:tailEnd/>
          </a:ln>
        </p:spPr>
      </p:pic>
      <p:sp>
        <p:nvSpPr>
          <p:cNvPr id="2" name="Title 1"/>
          <p:cNvSpPr>
            <a:spLocks noGrp="1"/>
          </p:cNvSpPr>
          <p:nvPr>
            <p:ph type="title"/>
          </p:nvPr>
        </p:nvSpPr>
        <p:spPr>
          <a:xfrm>
            <a:off x="304800" y="762000"/>
            <a:ext cx="8077200" cy="1143000"/>
          </a:xfrm>
        </p:spPr>
        <p:txBody>
          <a:bodyPr>
            <a:normAutofit fontScale="90000"/>
          </a:bodyPr>
          <a:lstStyle/>
          <a:p>
            <a:pPr>
              <a:defRPr/>
            </a:pPr>
            <a:r>
              <a:rPr lang="en-US" dirty="0" smtClean="0"/>
              <a:t/>
            </a:r>
            <a:br>
              <a:rPr lang="en-US" dirty="0" smtClean="0"/>
            </a:br>
            <a:r>
              <a:rPr lang="en-US" dirty="0" smtClean="0"/>
              <a:t/>
            </a:r>
            <a:br>
              <a:rPr lang="en-US" dirty="0" smtClean="0"/>
            </a:br>
            <a:r>
              <a:rPr lang="en-US" dirty="0" smtClean="0"/>
              <a:t/>
            </a:r>
            <a:br>
              <a:rPr lang="en-US" dirty="0" smtClean="0"/>
            </a:br>
            <a:r>
              <a:rPr lang="en-US" dirty="0" smtClean="0"/>
              <a:t>2008 FB Improvements</a:t>
            </a:r>
            <a:br>
              <a:rPr lang="en-US" dirty="0" smtClean="0"/>
            </a:br>
            <a:r>
              <a:rPr lang="en-US" dirty="0" smtClean="0"/>
              <a:t>Title IV: Nutrition</a:t>
            </a:r>
            <a:br>
              <a:rPr lang="en-US" dirty="0" smtClean="0"/>
            </a:br>
            <a:r>
              <a:rPr lang="en-US" dirty="0" smtClean="0"/>
              <a:t>Supplemental Nutrition Assistance Program</a:t>
            </a:r>
            <a:endParaRPr lang="en-US" dirty="0"/>
          </a:p>
        </p:txBody>
      </p:sp>
      <p:sp>
        <p:nvSpPr>
          <p:cNvPr id="16388" name="Content Placeholder 2"/>
          <p:cNvSpPr>
            <a:spLocks noGrp="1"/>
          </p:cNvSpPr>
          <p:nvPr>
            <p:ph idx="1"/>
          </p:nvPr>
        </p:nvSpPr>
        <p:spPr>
          <a:xfrm>
            <a:off x="533400" y="1600200"/>
            <a:ext cx="8077200" cy="4495800"/>
          </a:xfrm>
        </p:spPr>
        <p:txBody>
          <a:bodyPr/>
          <a:lstStyle/>
          <a:p>
            <a:endParaRPr lang="en-US" b="1" smtClean="0"/>
          </a:p>
          <a:p>
            <a:r>
              <a:rPr lang="en-US" smtClean="0"/>
              <a:t>Makes nutrition education activities a specific component of legislation and gives States discretion to implement nutrition education programs directed at individuals who receive or are eligible for program benefits</a:t>
            </a:r>
          </a:p>
          <a:p>
            <a:r>
              <a:rPr lang="en-US" smtClean="0"/>
              <a:t>Mandates $20 million to carry out point-of-purchase pilot to encourage households to purchase fruits, vegetables, or other healthful foods</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8" descr="produce"/>
          <p:cNvPicPr>
            <a:picLocks noChangeAspect="1" noChangeArrowheads="1"/>
          </p:cNvPicPr>
          <p:nvPr/>
        </p:nvPicPr>
        <p:blipFill>
          <a:blip r:embed="rId3" cstate="print">
            <a:lum bright="70000" contrast="-70000"/>
          </a:blip>
          <a:srcRect/>
          <a:stretch>
            <a:fillRect/>
          </a:stretch>
        </p:blipFill>
        <p:spPr bwMode="auto">
          <a:xfrm>
            <a:off x="381000" y="533400"/>
            <a:ext cx="7543800" cy="5778500"/>
          </a:xfrm>
          <a:prstGeom prst="rect">
            <a:avLst/>
          </a:prstGeom>
          <a:noFill/>
          <a:ln w="28575">
            <a:noFill/>
            <a:miter lim="800000"/>
            <a:headEnd/>
            <a:tailEnd/>
          </a:ln>
        </p:spPr>
      </p:pic>
      <p:sp>
        <p:nvSpPr>
          <p:cNvPr id="17411" name="Content Placeholder 2"/>
          <p:cNvSpPr>
            <a:spLocks noGrp="1"/>
          </p:cNvSpPr>
          <p:nvPr>
            <p:ph idx="1"/>
          </p:nvPr>
        </p:nvSpPr>
        <p:spPr>
          <a:xfrm>
            <a:off x="533400" y="1524000"/>
            <a:ext cx="7239000" cy="3886200"/>
          </a:xfrm>
        </p:spPr>
        <p:txBody>
          <a:bodyPr/>
          <a:lstStyle/>
          <a:p>
            <a:pPr>
              <a:buFont typeface="Wingdings" pitchFamily="2" charset="2"/>
              <a:buNone/>
            </a:pPr>
            <a:endParaRPr lang="en-US" smtClean="0"/>
          </a:p>
          <a:p>
            <a:r>
              <a:rPr lang="en-US" smtClean="0"/>
              <a:t>Authorizes funding as needed for pilot projects for each of FY 2008-12 to develop and test strategies for:</a:t>
            </a:r>
          </a:p>
          <a:p>
            <a:pPr lvl="2"/>
            <a:r>
              <a:rPr lang="en-US" sz="2400" smtClean="0"/>
              <a:t>Using program to improve diet and health status among eligible population </a:t>
            </a:r>
          </a:p>
          <a:p>
            <a:pPr lvl="2"/>
            <a:r>
              <a:rPr lang="en-US" sz="2400" smtClean="0"/>
              <a:t>Reducing obesity and diet-related disorders in U.S. population</a:t>
            </a:r>
          </a:p>
          <a:p>
            <a:pPr lvl="3"/>
            <a:r>
              <a:rPr lang="en-US" sz="2400" smtClean="0"/>
              <a:t>Requires independent evaluations of all pilot projects.</a:t>
            </a:r>
          </a:p>
          <a:p>
            <a:endParaRPr lang="en-US" smtClean="0"/>
          </a:p>
        </p:txBody>
      </p:sp>
      <p:sp>
        <p:nvSpPr>
          <p:cNvPr id="4" name="Title 1"/>
          <p:cNvSpPr txBox="1">
            <a:spLocks/>
          </p:cNvSpPr>
          <p:nvPr/>
        </p:nvSpPr>
        <p:spPr>
          <a:xfrm>
            <a:off x="304800" y="685800"/>
            <a:ext cx="8237538" cy="1143000"/>
          </a:xfrm>
          <a:prstGeom prst="rect">
            <a:avLst/>
          </a:prstGeom>
        </p:spPr>
        <p:txBody>
          <a:bodyPr anchor="b">
            <a:normAutofit fontScale="85000" lnSpcReduction="20000"/>
          </a:bodyPr>
          <a:lst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defRPr/>
            </a:pPr>
            <a:r>
              <a:rPr lang="en-US" dirty="0" smtClean="0"/>
              <a:t>2008 FB Improvements</a:t>
            </a:r>
            <a:br>
              <a:rPr lang="en-US" dirty="0" smtClean="0"/>
            </a:br>
            <a:r>
              <a:rPr lang="en-US" dirty="0" smtClean="0"/>
              <a:t>Title IV: Nutrition</a:t>
            </a:r>
          </a:p>
          <a:p>
            <a:pPr>
              <a:defRPr/>
            </a:pPr>
            <a:r>
              <a:rPr lang="en-US" dirty="0" smtClean="0"/>
              <a:t>Supplemental Nutrition Assistance Program</a:t>
            </a:r>
            <a:endParaRPr lang="en-US" dirty="0"/>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Oriel</Template>
  <TotalTime>5882</TotalTime>
  <Words>2027</Words>
  <Application>Microsoft Macintosh PowerPoint</Application>
  <PresentationFormat>On-screen Show (4:3)</PresentationFormat>
  <Paragraphs>205</Paragraphs>
  <Slides>26</Slides>
  <Notes>26</Notes>
  <HiddenSlides>0</HiddenSlides>
  <MMClips>0</MMClips>
  <ScaleCrop>false</ScaleCrop>
  <HeadingPairs>
    <vt:vector size="6" baseType="variant">
      <vt:variant>
        <vt:lpstr>Theme</vt:lpstr>
      </vt:variant>
      <vt:variant>
        <vt:i4>1</vt:i4>
      </vt:variant>
      <vt:variant>
        <vt:lpstr>Links</vt:lpstr>
      </vt:variant>
      <vt:variant>
        <vt:i4>1</vt:i4>
      </vt:variant>
      <vt:variant>
        <vt:lpstr>Slide Titles</vt:lpstr>
      </vt:variant>
      <vt:variant>
        <vt:i4>26</vt:i4>
      </vt:variant>
    </vt:vector>
  </HeadingPairs>
  <TitlesOfParts>
    <vt:vector size="28" baseType="lpstr">
      <vt:lpstr>Oriel</vt:lpstr>
      <vt:lpstr>???</vt:lpstr>
      <vt:lpstr>PowerPoint Presentation</vt:lpstr>
      <vt:lpstr>Farm Bill and Communities of Color</vt:lpstr>
      <vt:lpstr>OVERVIEW OF THE WEBINAR</vt:lpstr>
      <vt:lpstr>What is the Farm Bill?</vt:lpstr>
      <vt:lpstr>Farm Bill Spending</vt:lpstr>
      <vt:lpstr>2008 Farm Bill Titles</vt:lpstr>
      <vt:lpstr>  Changes and Enhancements to the 2008 Farm Bill:  Local and Healthy Food Initiatives       </vt:lpstr>
      <vt:lpstr>   2008 FB Improvements Title IV: Nutrition Supplemental Nutrition Assistance Program</vt:lpstr>
      <vt:lpstr>PowerPoint Presentation</vt:lpstr>
      <vt:lpstr> </vt:lpstr>
      <vt:lpstr>Improvements to School Food </vt:lpstr>
      <vt:lpstr>Challenges in the current Farm Bill</vt:lpstr>
      <vt:lpstr>Limitations of the Farm Bill for Communities of Color</vt:lpstr>
      <vt:lpstr>Limitations of the Farm Bill for Communities of Color</vt:lpstr>
      <vt:lpstr>Farm Bill Players</vt:lpstr>
      <vt:lpstr>The Farm Bill and Racial Justice</vt:lpstr>
      <vt:lpstr>PowerPoint Presentation</vt:lpstr>
      <vt:lpstr>PowerPoint Presentation</vt:lpstr>
      <vt:lpstr>PowerPoint Presentation</vt:lpstr>
      <vt:lpstr>PowerPoint Presentation</vt:lpstr>
      <vt:lpstr>Working Together for a Just Farm Bill:   </vt:lpstr>
      <vt:lpstr>DI Highlight: Increased Environmental Quality Incentive Program Payments for Socially Disadvantaged Producers</vt:lpstr>
      <vt:lpstr>Summary of Other Highlights Achieved by Diversity Initiative</vt:lpstr>
      <vt:lpstr>                   Where do We Go from Here?</vt:lpstr>
      <vt:lpstr> Closing:</vt:lpstr>
      <vt:lpstr>PowerPoint Presentation</vt:lpstr>
    </vt:vector>
  </TitlesOfParts>
  <Company>The Praxis Project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ditra edwards</dc:creator>
  <cp:lastModifiedBy>Tomas</cp:lastModifiedBy>
  <cp:revision>315</cp:revision>
  <dcterms:created xsi:type="dcterms:W3CDTF">2011-03-11T17:42:30Z</dcterms:created>
  <dcterms:modified xsi:type="dcterms:W3CDTF">2011-04-04T21:27:37Z</dcterms:modified>
</cp:coreProperties>
</file>